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80" r:id="rId3"/>
  </p:sldMasterIdLst>
  <p:notesMasterIdLst>
    <p:notesMasterId r:id="rId47"/>
  </p:notesMasterIdLst>
  <p:sldIdLst>
    <p:sldId id="341" r:id="rId4"/>
    <p:sldId id="343" r:id="rId5"/>
    <p:sldId id="336" r:id="rId6"/>
    <p:sldId id="335" r:id="rId7"/>
    <p:sldId id="345" r:id="rId8"/>
    <p:sldId id="368" r:id="rId9"/>
    <p:sldId id="360" r:id="rId10"/>
    <p:sldId id="348" r:id="rId11"/>
    <p:sldId id="356" r:id="rId12"/>
    <p:sldId id="357" r:id="rId13"/>
    <p:sldId id="358" r:id="rId14"/>
    <p:sldId id="352" r:id="rId15"/>
    <p:sldId id="361" r:id="rId16"/>
    <p:sldId id="367" r:id="rId17"/>
    <p:sldId id="259" r:id="rId18"/>
    <p:sldId id="264" r:id="rId19"/>
    <p:sldId id="294" r:id="rId20"/>
    <p:sldId id="295" r:id="rId21"/>
    <p:sldId id="364" r:id="rId22"/>
    <p:sldId id="296" r:id="rId23"/>
    <p:sldId id="297" r:id="rId24"/>
    <p:sldId id="298" r:id="rId25"/>
    <p:sldId id="300" r:id="rId26"/>
    <p:sldId id="340" r:id="rId27"/>
    <p:sldId id="301" r:id="rId28"/>
    <p:sldId id="302" r:id="rId29"/>
    <p:sldId id="362" r:id="rId30"/>
    <p:sldId id="304" r:id="rId31"/>
    <p:sldId id="305" r:id="rId32"/>
    <p:sldId id="306" r:id="rId33"/>
    <p:sldId id="307" r:id="rId34"/>
    <p:sldId id="308" r:id="rId35"/>
    <p:sldId id="309" r:id="rId36"/>
    <p:sldId id="310" r:id="rId37"/>
    <p:sldId id="311" r:id="rId38"/>
    <p:sldId id="363" r:id="rId39"/>
    <p:sldId id="314" r:id="rId40"/>
    <p:sldId id="315" r:id="rId41"/>
    <p:sldId id="316" r:id="rId42"/>
    <p:sldId id="366" r:id="rId43"/>
    <p:sldId id="365" r:id="rId44"/>
    <p:sldId id="324" r:id="rId45"/>
    <p:sldId id="256" r:id="rId46"/>
  </p:sldIdLst>
  <p:sldSz cx="12192000" cy="6858000"/>
  <p:notesSz cx="6858000" cy="9144000"/>
  <p:embeddedFontLst>
    <p:embeddedFont>
      <p:font typeface="Calibri Light" panose="020F0302020204030204" pitchFamily="34" charset="0"/>
      <p:regular r:id="rId48"/>
      <p:italic r:id="rId49"/>
    </p:embeddedFont>
    <p:embeddedFont>
      <p:font typeface="Avenir" panose="020B0503020203020204" pitchFamily="34" charset="0"/>
      <p:regular r:id="rId50"/>
      <p:italic r:id="rId51"/>
    </p:embeddedFont>
    <p:embeddedFont>
      <p:font typeface="Century Gothic" panose="020B0502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Avenir Light" panose="020B0402020203020204" pitchFamily="34" charset="0"/>
      <p:regular r:id="rId60"/>
      <p: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 Gian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5FE19C6-8EE4-4BF8-AFFF-7159D0F3624F}">
  <a:tblStyle styleId="{25FE19C6-8EE4-4BF8-AFFF-7159D0F3624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385F47-0DAA-4115-8023-31AF301E2372}"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16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138" name="Shape 1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1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1" name="Shape 45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Jason/Amalgamated Bank – can you chime in on these questions?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Which pension fund?  CO PERA?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Which school? CSU Foundation – since in CO and they are trying?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Which foundation? Should we ask AARP? MacArthur?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 one hand we have $38 trillion of US institutional capital here we have represented since were in Colorado the Colorado para-pension fund Colorado State University foundation is committed to be investing in Colorado and AARP foundation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simple fact of the matter is when you’re dealing with assets this day these trustees and fiduciaries have finance first mandate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and their minimum investment size is often $25 million and they cannot be more than $250 million of certain investment opportunity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that said all things being equal their completely allowed if not encouraged to look at investments a positive impact or alignment with their mission</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 let’s focus on AARP foundation they are a foundation their condition with over $3 billion in assets whose mission is to support the aging population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2" name="Shape 452"/>
          <p:cNvSpPr txBox="1"/>
          <p:nvPr/>
        </p:nvSpPr>
        <p:spPr>
          <a:xfrm>
            <a:off x="0" y="0"/>
            <a:ext cx="3937000" cy="387350"/>
          </a:xfrm>
          <a:prstGeom prst="rect">
            <a:avLst/>
          </a:prstGeom>
          <a:noFill/>
          <a:ln>
            <a:noFill/>
          </a:ln>
        </p:spPr>
        <p:txBody>
          <a:bodyPr wrap="square" lIns="47000" tIns="47000" rIns="47000" bIns="47000" anchor="t" anchorCtr="0">
            <a:noAutofit/>
          </a:bodyPr>
          <a:lstStyle/>
          <a:p>
            <a:pPr marL="0" marR="0" lvl="0" indent="0" algn="l" rtl="0">
              <a:lnSpc>
                <a:spcPct val="100000"/>
              </a:lnSpc>
              <a:spcBef>
                <a:spcPts val="0"/>
              </a:spcBef>
              <a:spcAft>
                <a:spcPts val="0"/>
              </a:spcAft>
              <a:buClr>
                <a:schemeClr val="dk1"/>
              </a:buClr>
              <a:buFont typeface="Calibri"/>
              <a:buNone/>
            </a:pPr>
            <a:endParaRPr sz="19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 the other hand we have Silvernest. Silvernest is an online technology solution for the aging population to get housemates for the purposes of additional income help around the house or companionship the company was designed to help that heart 40% of the aging population will save less than $50,000 for the purposes of aging in place. Every day this population ages in place they are happier healthier and they send taxpayers a lot of money.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Permanent perspective it’s an interesting company in that it’s women lad by CO Wendi Burkhardt it’s a gene intergenerational connectivity affordable housing economic developments and health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62" name="Shape 462"/>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22</a:t>
            </a:fld>
            <a:endParaRPr lang="en-US"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However this is how we experience the current state of affairs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state of most investors fitness is low and there in great need of education they do not have proper governance in place which includes investment beliefs evidence misattribution evaluation and impact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even if the investor has great fitness when they go to their investment advisor and asked to see managers such as aging there are not aging managers out there that meets the criteria financial return risk liquidity and impact at the $500 million billion dollar level to bring to the impact investor for investment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hence the social venture has difficulty getting access to capital in fact can even be penalized for being focused on impact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and hence we see a lost opportunity for making positive impact in the aging space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73" name="Shape 473"/>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However this is how we experience the current state of affairs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state of most investors fitness is low and there in great need of education they do not have proper governance in place which includes investment beliefs evidence misattribution evaluation and impact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even if the investor has great fitness when they go to their investment advisor and asked to see managers such as aging there are not aging managers out there that meets the criteria financial return risk liquidity and impact at the $500 million billion dollar level to bring to the impact investor for investment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hence the social venture has difficulty getting access to capital in fact can even be penalized for being focused on impact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and hence we see a lost opportunity for making positive impact in the aging space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73" name="Shape 473"/>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72321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short we have three problems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Investor fitness we are leaving money impact risk on the table that could be fixed with improving governance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secondly the investors need access to high-quality impact investment product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three the social venture needs access to capital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17" name="Shape 517"/>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 do we go about fixing this problem at scale?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Threefold one we have the inventory educate and activate philanthropists and investors to become impact investors to we have to inventory educate and activate the social ventures which are projects nonprofits for-profits and funds at a state wide scale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three we need to scale these market places regionally and replicated across 10 regions and the results would be the national impact investing marketplace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29" name="Shape 529"/>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4" name="Shape 544"/>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9" name="Shape 54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50" name="Shape 550"/>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7" name="Shape 557"/>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so how would this work?</a:t>
            </a:r>
          </a:p>
        </p:txBody>
      </p:sp>
      <p:sp>
        <p:nvSpPr>
          <p:cNvPr id="558" name="Shape 558"/>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3" name="Shape 56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believe that if you take any community identity place or interest such as the aging and you community that we can source $50 million of high-quality investment opportunities between debt and equity per state. Think about three or four senior citizen homes a couple of Silvernest’s in a couple of exciting nonprofit social enterprises.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4" name="Shape 564"/>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37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9" name="Shape 56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If every state in the Rocky Mount region did that we would then source $300 million of high-quality deal flow</a:t>
            </a:r>
          </a:p>
        </p:txBody>
      </p:sp>
      <p:sp>
        <p:nvSpPr>
          <p:cNvPr id="570" name="Shape 570"/>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5" name="Shape 575"/>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which means that nationally we would actually source three $3 billion of aging deal flow which would mean that now we would have enough pipeline to develop institutional products for aging managers to exist and for AARP foundation to be able to take their endowment and invest in aging.</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76" name="Shape 576"/>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1" name="Shape 58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a:t>So</a:t>
            </a:r>
            <a:r>
              <a:rPr lang="en-US" sz="1200" b="0" i="0" u="none" strike="noStrike" cap="none">
                <a:solidFill>
                  <a:schemeClr val="dk1"/>
                </a:solidFill>
                <a:latin typeface="Calibri"/>
                <a:ea typeface="Calibri"/>
                <a:cs typeface="Calibri"/>
                <a:sym typeface="Calibri"/>
              </a:rPr>
              <a:t> how would this work?</a:t>
            </a:r>
          </a:p>
        </p:txBody>
      </p:sp>
      <p:sp>
        <p:nvSpPr>
          <p:cNvPr id="582" name="Shape 582"/>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Using the SBA 10 regions as the regional framework to form the marketplaces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8" name="Shape 588"/>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5" name="Shape 335"/>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36</a:t>
            </a:fld>
            <a:endParaRPr lang="en-US"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014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4" name="Shape 604"/>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05" name="Shape 605"/>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1" name="Shape 611"/>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228600" marR="0" lvl="0" indent="-228600" algn="l" rtl="0">
              <a:spcBef>
                <a:spcPts val="0"/>
              </a:spcBef>
              <a:buClr>
                <a:schemeClr val="dk1"/>
              </a:buClr>
              <a:buSzPct val="100000"/>
              <a:buFont typeface="Calibri"/>
              <a:buAutoNum type="arabicPeriod"/>
            </a:pPr>
            <a:r>
              <a:rPr lang="en-US" sz="1200" b="0" i="0" u="none" strike="noStrike" cap="none">
                <a:solidFill>
                  <a:schemeClr val="dk1"/>
                </a:solidFill>
                <a:latin typeface="Calibri"/>
                <a:ea typeface="Calibri"/>
                <a:cs typeface="Calibri"/>
                <a:sym typeface="Calibri"/>
              </a:rPr>
              <a:t>Access to Care: Primary Care</a:t>
            </a:r>
          </a:p>
          <a:p>
            <a:pPr marL="228600" marR="0" lvl="0" indent="-228600" algn="l" rtl="0">
              <a:spcBef>
                <a:spcPts val="0"/>
              </a:spcBef>
              <a:buClr>
                <a:schemeClr val="dk1"/>
              </a:buClr>
              <a:buSzPct val="100000"/>
              <a:buFont typeface="Calibri"/>
              <a:buAutoNum type="arabicPeriod"/>
            </a:pPr>
            <a:r>
              <a:rPr lang="en-US" sz="1200" b="0" i="0" u="none" strike="noStrike" cap="none">
                <a:solidFill>
                  <a:schemeClr val="dk1"/>
                </a:solidFill>
                <a:latin typeface="Calibri"/>
                <a:ea typeface="Calibri"/>
                <a:cs typeface="Calibri"/>
                <a:sym typeface="Calibri"/>
              </a:rPr>
              <a:t>Behavioral Health</a:t>
            </a:r>
          </a:p>
          <a:p>
            <a:pPr marL="228600" marR="0" lvl="0" indent="-228600" algn="l" rtl="0">
              <a:spcBef>
                <a:spcPts val="0"/>
              </a:spcBef>
              <a:buClr>
                <a:schemeClr val="dk1"/>
              </a:buClr>
              <a:buSzPct val="100000"/>
              <a:buFont typeface="Calibri"/>
              <a:buAutoNum type="arabicPeriod"/>
            </a:pPr>
            <a:r>
              <a:rPr lang="en-US" sz="1200" b="0" i="0" u="none" strike="noStrike" cap="none">
                <a:solidFill>
                  <a:schemeClr val="dk1"/>
                </a:solidFill>
                <a:latin typeface="Calibri"/>
                <a:ea typeface="Calibri"/>
                <a:cs typeface="Calibri"/>
                <a:sym typeface="Calibri"/>
              </a:rPr>
              <a:t>Healthy Children and Adolescence</a:t>
            </a:r>
          </a:p>
          <a:p>
            <a:pPr marL="228600" marR="0" lvl="0" indent="-228600" algn="l" rtl="0">
              <a:spcBef>
                <a:spcPts val="0"/>
              </a:spcBef>
              <a:buClr>
                <a:schemeClr val="dk1"/>
              </a:buClr>
              <a:buSzPct val="100000"/>
              <a:buFont typeface="Calibri"/>
              <a:buAutoNum type="arabicPeriod"/>
            </a:pPr>
            <a:r>
              <a:rPr lang="en-US" sz="1200" b="0" i="0" u="none" strike="noStrike" cap="none">
                <a:solidFill>
                  <a:schemeClr val="dk1"/>
                </a:solidFill>
                <a:latin typeface="Calibri"/>
                <a:ea typeface="Calibri"/>
                <a:cs typeface="Calibri"/>
                <a:sym typeface="Calibri"/>
              </a:rPr>
              <a:t>Social Determinants</a:t>
            </a:r>
          </a:p>
          <a:p>
            <a:pPr marL="228600" marR="0" lvl="0" indent="-228600" algn="l" rtl="0">
              <a:spcBef>
                <a:spcPts val="0"/>
              </a:spcBef>
              <a:buClr>
                <a:schemeClr val="dk1"/>
              </a:buClr>
              <a:buSzPct val="100000"/>
              <a:buFont typeface="Calibri"/>
              <a:buAutoNum type="arabicPeriod"/>
            </a:pPr>
            <a:r>
              <a:rPr lang="en-US" sz="1200" b="0" i="0" u="none" strike="noStrike" cap="none">
                <a:solidFill>
                  <a:schemeClr val="dk1"/>
                </a:solidFill>
                <a:latin typeface="Calibri"/>
                <a:ea typeface="Calibri"/>
                <a:cs typeface="Calibri"/>
                <a:sym typeface="Calibri"/>
              </a:rPr>
              <a:t>Healthy Communities</a:t>
            </a:r>
          </a:p>
          <a:p>
            <a:pPr marL="228600" marR="0" lvl="0" indent="-228600" algn="l" rtl="0">
              <a:spcBef>
                <a:spcPts val="0"/>
              </a:spcBef>
              <a:buClr>
                <a:schemeClr val="dk1"/>
              </a:buClr>
              <a:buSzPct val="100000"/>
              <a:buFont typeface="Calibri"/>
              <a:buAutoNum type="arabicPeriod"/>
            </a:pPr>
            <a:r>
              <a:rPr lang="en-US" sz="1200" b="0" i="0" u="none" strike="noStrike" cap="none">
                <a:solidFill>
                  <a:schemeClr val="dk1"/>
                </a:solidFill>
                <a:latin typeface="Calibri"/>
                <a:ea typeface="Calibri"/>
                <a:cs typeface="Calibri"/>
                <a:sym typeface="Calibri"/>
              </a:rPr>
              <a:t>Healthy Behavioral</a:t>
            </a: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17" name="Shape 617"/>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39</a:t>
            </a:fld>
            <a:endParaRPr lang="en-US"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98" name="Shape 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598" name="Shape 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95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Kristin Giant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Change John C with John O</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Add Greg</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Add Karen</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Add Mei</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9" name="Shape 149"/>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2120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736" name="Shape 7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419100" y="703262"/>
            <a:ext cx="6248399" cy="3514724"/>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4014100" y="8902342"/>
            <a:ext cx="3070860" cy="468630"/>
          </a:xfrm>
          <a:prstGeom prst="rect">
            <a:avLst/>
          </a:prstGeom>
          <a:noFill/>
          <a:ln>
            <a:noFill/>
          </a:ln>
        </p:spPr>
        <p:txBody>
          <a:bodyPr wrap="square" lIns="94025" tIns="47000" rIns="94025" bIns="470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15</a:t>
            </a:fld>
            <a:endParaRPr lang="en-US"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400550"/>
            <a:ext cx="5486399" cy="3600450"/>
          </a:xfrm>
          <a:prstGeom prst="rect">
            <a:avLst/>
          </a:prstGeom>
        </p:spPr>
        <p:txBody>
          <a:bodyPr wrap="square" lIns="91425" tIns="91425" rIns="91425" bIns="91425" anchor="t" anchorCtr="0">
            <a:noAutofit/>
          </a:bodyPr>
          <a:lstStyle/>
          <a:p>
            <a:pPr lvl="0">
              <a:spcBef>
                <a:spcPts val="0"/>
              </a:spcBef>
              <a:buNone/>
            </a:pPr>
            <a:endParaRPr/>
          </a:p>
        </p:txBody>
      </p:sp>
      <p:sp>
        <p:nvSpPr>
          <p:cNvPr id="212" name="Shape 2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200150" y="703262"/>
            <a:ext cx="4686300" cy="3514724"/>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so the vision you are we are about ready to share with you is our answer to Matt Baker at the Hewlett foundation in terms of how do we design a system to move another trillion dollars.</a:t>
            </a:r>
          </a:p>
        </p:txBody>
      </p:sp>
      <p:sp>
        <p:nvSpPr>
          <p:cNvPr id="434" name="Shape 434"/>
          <p:cNvSpPr txBox="1">
            <a:spLocks noGrp="1"/>
          </p:cNvSpPr>
          <p:nvPr>
            <p:ph type="sldNum" idx="12"/>
          </p:nvPr>
        </p:nvSpPr>
        <p:spPr>
          <a:xfrm>
            <a:off x="4014100" y="8902342"/>
            <a:ext cx="3070860" cy="468630"/>
          </a:xfrm>
          <a:prstGeom prst="rect">
            <a:avLst/>
          </a:prstGeom>
          <a:noFill/>
          <a:ln>
            <a:noFill/>
          </a:ln>
        </p:spPr>
        <p:txBody>
          <a:bodyPr wrap="square" lIns="94025" tIns="47000" rIns="94025" bIns="470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17</a:t>
            </a:fld>
            <a:endParaRPr lang="en-US"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200150" y="703262"/>
            <a:ext cx="4686300" cy="3514724"/>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Which leads us to the question of how to move $1 trillion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$1 billion at a time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 do you move a billion dollars?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One transaction or one investment portfolio at a time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4014100" y="8902342"/>
            <a:ext cx="3070860" cy="468630"/>
          </a:xfrm>
          <a:prstGeom prst="rect">
            <a:avLst/>
          </a:prstGeom>
          <a:noFill/>
          <a:ln>
            <a:noFill/>
          </a:ln>
        </p:spPr>
        <p:txBody>
          <a:bodyPr wrap="square" lIns="94025" tIns="47000" rIns="94025" bIns="470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18</a:t>
            </a:fld>
            <a:endParaRPr lang="en-US"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419100" y="703263"/>
            <a:ext cx="6248400" cy="3514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Which leads us to the question of how to move $1 trillion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$1 billion at a time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How do you move a billion dollars?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One transaction or one investment portfolio at a time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4014100" y="8902342"/>
            <a:ext cx="3070860" cy="468630"/>
          </a:xfrm>
          <a:prstGeom prst="rect">
            <a:avLst/>
          </a:prstGeom>
          <a:noFill/>
          <a:ln>
            <a:noFill/>
          </a:ln>
        </p:spPr>
        <p:txBody>
          <a:bodyPr wrap="square" lIns="94025" tIns="47000" rIns="94025" bIns="470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19</a:t>
            </a:fld>
            <a:endParaRPr lang="en-US"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2186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Which quickly leads us to what we call the chicken and the egg problem</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6" name="Shape 446"/>
          <p:cNvSpPr txBox="1"/>
          <p:nvPr/>
        </p:nvSpPr>
        <p:spPr>
          <a:xfrm>
            <a:off x="0" y="0"/>
            <a:ext cx="3809999" cy="1270000"/>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bg>
      <p:bgPr>
        <a:blipFill rotWithShape="1">
          <a:blip r:embed="rId2">
            <a:alphaModFix/>
          </a:blip>
          <a:stretch>
            <a:fillRect/>
          </a:stretch>
        </a:blipFill>
        <a:effectLst/>
      </p:bgPr>
    </p:bg>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26533" y="631295"/>
            <a:ext cx="6891866" cy="72337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accent1"/>
              </a:buClr>
              <a:buFont typeface="Century Gothic"/>
              <a:buNone/>
              <a:defRPr sz="3600" b="1" i="0" u="none" strike="noStrike" cap="none">
                <a:solidFill>
                  <a:schemeClr val="accen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subTitle" idx="1"/>
          </p:nvPr>
        </p:nvSpPr>
        <p:spPr>
          <a:xfrm>
            <a:off x="626533" y="1722436"/>
            <a:ext cx="6891866" cy="1655761"/>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entury Gothic"/>
                <a:ea typeface="Century Gothic"/>
                <a:cs typeface="Century Gothic"/>
                <a:sym typeface="Century Gothic"/>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1"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609600" y="1600200"/>
            <a:ext cx="10972799" cy="35052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pic>
        <p:nvPicPr>
          <p:cNvPr id="54" name="Shape 54"/>
          <p:cNvPicPr preferRelativeResize="0"/>
          <p:nvPr/>
        </p:nvPicPr>
        <p:blipFill rotWithShape="1">
          <a:blip r:embed="rId2">
            <a:alphaModFix/>
          </a:blip>
          <a:srcRect/>
          <a:stretch/>
        </p:blipFill>
        <p:spPr>
          <a:xfrm>
            <a:off x="0" y="5560583"/>
            <a:ext cx="12075566" cy="12953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0" y="3479"/>
            <a:ext cx="12075566" cy="6778420"/>
          </a:xfrm>
          <a:prstGeom prst="rect">
            <a:avLst/>
          </a:prstGeom>
          <a:noFill/>
          <a:ln>
            <a:noFill/>
          </a:ln>
        </p:spPr>
      </p:pic>
      <p:sp>
        <p:nvSpPr>
          <p:cNvPr id="57" name="Shape 57"/>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Font typeface="Avenir"/>
              <a:buNone/>
              <a:defRPr sz="4400" b="1" i="0" u="none" strike="noStrike" cap="none">
                <a:solidFill>
                  <a:schemeClr val="lt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609600" y="1600200"/>
            <a:ext cx="10972799"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0" y="3479"/>
            <a:ext cx="12075566" cy="6778420"/>
          </a:xfrm>
          <a:prstGeom prst="rect">
            <a:avLst/>
          </a:prstGeom>
          <a:noFill/>
          <a:ln>
            <a:noFill/>
          </a:ln>
        </p:spPr>
      </p:pic>
      <p:sp>
        <p:nvSpPr>
          <p:cNvPr id="62" name="Shape 62"/>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Font typeface="Avenir"/>
              <a:buNone/>
              <a:defRPr sz="4400" b="1" i="0" u="none" strike="noStrike" cap="none">
                <a:solidFill>
                  <a:schemeClr val="lt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609600" y="1600200"/>
            <a:ext cx="10972799"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5560583"/>
            <a:ext cx="12075566" cy="1295340"/>
          </a:xfrm>
          <a:prstGeom prst="rect">
            <a:avLst/>
          </a:prstGeom>
          <a:noFill/>
          <a:ln>
            <a:noFill/>
          </a:ln>
        </p:spPr>
      </p:pic>
      <p:sp>
        <p:nvSpPr>
          <p:cNvPr id="67" name="Shape 67"/>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1"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609600" y="1600200"/>
            <a:ext cx="5384799" cy="3733800"/>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body" idx="2"/>
          </p:nvPr>
        </p:nvSpPr>
        <p:spPr>
          <a:xfrm>
            <a:off x="6197600" y="1600200"/>
            <a:ext cx="5384799" cy="3733800"/>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wo Content">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2">
            <a:alphaModFix/>
          </a:blip>
          <a:srcRect/>
          <a:stretch/>
        </p:blipFill>
        <p:spPr>
          <a:xfrm>
            <a:off x="-2161" y="5560583"/>
            <a:ext cx="12075566" cy="1295340"/>
          </a:xfrm>
          <a:prstGeom prst="rect">
            <a:avLst/>
          </a:prstGeom>
          <a:noFill/>
          <a:ln>
            <a:noFill/>
          </a:ln>
        </p:spPr>
      </p:pic>
      <p:sp>
        <p:nvSpPr>
          <p:cNvPr id="73" name="Shape 73"/>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1"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a:off x="609600" y="1600200"/>
            <a:ext cx="5384799" cy="3733800"/>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6197600" y="1600200"/>
            <a:ext cx="5384799" cy="3733800"/>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a:stretch/>
        </p:blipFill>
        <p:spPr>
          <a:xfrm>
            <a:off x="0" y="5560583"/>
            <a:ext cx="12075566" cy="1295340"/>
          </a:xfrm>
          <a:prstGeom prst="rect">
            <a:avLst/>
          </a:prstGeom>
          <a:noFill/>
          <a:ln>
            <a:noFill/>
          </a:ln>
        </p:spPr>
      </p:pic>
      <p:sp>
        <p:nvSpPr>
          <p:cNvPr id="79" name="Shape 79"/>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1"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wo Content">
    <p:spTree>
      <p:nvGrpSpPr>
        <p:cNvPr id="1" name="Shape 81"/>
        <p:cNvGrpSpPr/>
        <p:nvPr/>
      </p:nvGrpSpPr>
      <p:grpSpPr>
        <a:xfrm>
          <a:off x="0" y="0"/>
          <a:ext cx="0" cy="0"/>
          <a:chOff x="0" y="0"/>
          <a:chExt cx="0" cy="0"/>
        </a:xfrm>
      </p:grpSpPr>
      <p:pic>
        <p:nvPicPr>
          <p:cNvPr id="82" name="Shape 82"/>
          <p:cNvPicPr preferRelativeResize="0"/>
          <p:nvPr/>
        </p:nvPicPr>
        <p:blipFill rotWithShape="1">
          <a:blip r:embed="rId2">
            <a:alphaModFix/>
          </a:blip>
          <a:srcRect/>
          <a:stretch/>
        </p:blipFill>
        <p:spPr>
          <a:xfrm>
            <a:off x="0" y="5560583"/>
            <a:ext cx="12075566" cy="1295340"/>
          </a:xfrm>
          <a:prstGeom prst="rect">
            <a:avLst/>
          </a:prstGeom>
          <a:noFill/>
          <a:ln>
            <a:noFill/>
          </a:ln>
        </p:spPr>
      </p:pic>
      <p:sp>
        <p:nvSpPr>
          <p:cNvPr id="83" name="Shape 83"/>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1"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wo Content">
    <p:spTree>
      <p:nvGrpSpPr>
        <p:cNvPr id="1" name="Shape 85"/>
        <p:cNvGrpSpPr/>
        <p:nvPr/>
      </p:nvGrpSpPr>
      <p:grpSpPr>
        <a:xfrm>
          <a:off x="0" y="0"/>
          <a:ext cx="0" cy="0"/>
          <a:chOff x="0" y="0"/>
          <a:chExt cx="0" cy="0"/>
        </a:xfrm>
      </p:grpSpPr>
      <p:pic>
        <p:nvPicPr>
          <p:cNvPr id="86" name="Shape 86"/>
          <p:cNvPicPr preferRelativeResize="0"/>
          <p:nvPr/>
        </p:nvPicPr>
        <p:blipFill rotWithShape="1">
          <a:blip r:embed="rId2">
            <a:alphaModFix/>
          </a:blip>
          <a:srcRect/>
          <a:stretch/>
        </p:blipFill>
        <p:spPr>
          <a:xfrm>
            <a:off x="0" y="5560583"/>
            <a:ext cx="12075566" cy="1295340"/>
          </a:xfrm>
          <a:prstGeom prst="rect">
            <a:avLst/>
          </a:prstGeom>
          <a:noFill/>
          <a:ln>
            <a:noFill/>
          </a:ln>
        </p:spPr>
      </p:pic>
      <p:sp>
        <p:nvSpPr>
          <p:cNvPr id="87" name="Shape 87"/>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Two Content">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2">
            <a:alphaModFix/>
          </a:blip>
          <a:srcRect/>
          <a:stretch/>
        </p:blipFill>
        <p:spPr>
          <a:xfrm>
            <a:off x="-2161" y="5560583"/>
            <a:ext cx="12075566" cy="1295340"/>
          </a:xfrm>
          <a:prstGeom prst="rect">
            <a:avLst/>
          </a:prstGeom>
          <a:noFill/>
          <a:ln>
            <a:noFill/>
          </a:ln>
        </p:spPr>
      </p:pic>
      <p:sp>
        <p:nvSpPr>
          <p:cNvPr id="90" name="Shape 90"/>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wo Content">
    <p:spTree>
      <p:nvGrpSpPr>
        <p:cNvPr id="1" name="Shape 91"/>
        <p:cNvGrpSpPr/>
        <p:nvPr/>
      </p:nvGrpSpPr>
      <p:grpSpPr>
        <a:xfrm>
          <a:off x="0" y="0"/>
          <a:ext cx="0" cy="0"/>
          <a:chOff x="0" y="0"/>
          <a:chExt cx="0" cy="0"/>
        </a:xfrm>
      </p:grpSpPr>
      <p:pic>
        <p:nvPicPr>
          <p:cNvPr id="92" name="Shape 92"/>
          <p:cNvPicPr preferRelativeResize="0"/>
          <p:nvPr/>
        </p:nvPicPr>
        <p:blipFill rotWithShape="1">
          <a:blip r:embed="rId2">
            <a:alphaModFix/>
          </a:blip>
          <a:srcRect/>
          <a:stretch/>
        </p:blipFill>
        <p:spPr>
          <a:xfrm>
            <a:off x="0" y="5560583"/>
            <a:ext cx="12075566" cy="1295340"/>
          </a:xfrm>
          <a:prstGeom prst="rect">
            <a:avLst/>
          </a:prstGeom>
          <a:noFill/>
          <a:ln>
            <a:noFill/>
          </a:ln>
        </p:spPr>
      </p:pic>
      <p:sp>
        <p:nvSpPr>
          <p:cNvPr id="93" name="Shape 93"/>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4" name="Shape 94"/>
          <p:cNvSpPr>
            <a:spLocks noGrp="1"/>
          </p:cNvSpPr>
          <p:nvPr>
            <p:ph type="pic" idx="2"/>
          </p:nvPr>
        </p:nvSpPr>
        <p:spPr>
          <a:xfrm>
            <a:off x="2389716" y="612775"/>
            <a:ext cx="73152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bg>
      <p:bgPr>
        <a:blipFill rotWithShape="1">
          <a:blip r:embed="rId2">
            <a:alphaModFix/>
          </a:blip>
          <a:stretch>
            <a:fillRect/>
          </a:stretch>
        </a:blip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38200" y="2624109"/>
            <a:ext cx="10515599" cy="657754"/>
          </a:xfrm>
          <a:prstGeom prst="rect">
            <a:avLst/>
          </a:prstGeom>
          <a:noFill/>
          <a:ln>
            <a:noFill/>
          </a:ln>
        </p:spPr>
        <p:txBody>
          <a:bodyPr wrap="square" lIns="91425" tIns="91425" rIns="91425" bIns="91425" anchor="t" anchorCtr="0"/>
          <a:lstStyle>
            <a:lvl1pPr marL="0" marR="0" lvl="0" indent="0" algn="ctr" rtl="0">
              <a:lnSpc>
                <a:spcPct val="90000"/>
              </a:lnSpc>
              <a:spcBef>
                <a:spcPts val="0"/>
              </a:spcBef>
              <a:buClr>
                <a:srgbClr val="0081CB"/>
              </a:buClr>
              <a:buFont typeface="Century Gothic"/>
              <a:buNone/>
              <a:defRPr sz="4400" b="1" i="0" u="none" strike="noStrike" cap="none">
                <a:solidFill>
                  <a:srgbClr val="0081C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838200" y="3313614"/>
            <a:ext cx="10515599" cy="1655761"/>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Font typeface="Arial"/>
              <a:buNone/>
              <a:defRPr sz="3600" b="0" i="0" u="none" strike="noStrike" cap="none">
                <a:solidFill>
                  <a:schemeClr val="dk1"/>
                </a:solidFill>
                <a:latin typeface="Century Gothic"/>
                <a:ea typeface="Century Gothic"/>
                <a:cs typeface="Century Gothic"/>
                <a:sym typeface="Century Gothic"/>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entury Gothic"/>
                <a:ea typeface="Century Gothic"/>
                <a:cs typeface="Century Gothic"/>
                <a:sym typeface="Century Gothic"/>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Two Content">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2">
            <a:alphaModFix/>
          </a:blip>
          <a:srcRect/>
          <a:stretch/>
        </p:blipFill>
        <p:spPr>
          <a:xfrm>
            <a:off x="-2161" y="5560583"/>
            <a:ext cx="12075566" cy="1295340"/>
          </a:xfrm>
          <a:prstGeom prst="rect">
            <a:avLst/>
          </a:prstGeom>
          <a:noFill/>
          <a:ln>
            <a:noFill/>
          </a:ln>
        </p:spPr>
      </p:pic>
      <p:sp>
        <p:nvSpPr>
          <p:cNvPr id="97" name="Shape 97"/>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8" name="Shape 98"/>
          <p:cNvSpPr>
            <a:spLocks noGrp="1"/>
          </p:cNvSpPr>
          <p:nvPr>
            <p:ph type="pic" idx="2"/>
          </p:nvPr>
        </p:nvSpPr>
        <p:spPr>
          <a:xfrm>
            <a:off x="2389716" y="612775"/>
            <a:ext cx="73152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9"/>
        <p:cNvGrpSpPr/>
        <p:nvPr/>
      </p:nvGrpSpPr>
      <p:grpSpPr>
        <a:xfrm>
          <a:off x="0" y="0"/>
          <a:ext cx="0" cy="0"/>
          <a:chOff x="0" y="0"/>
          <a:chExt cx="0" cy="0"/>
        </a:xfrm>
      </p:grpSpPr>
      <p:pic>
        <p:nvPicPr>
          <p:cNvPr id="100" name="Shape 100" descr="DCB_PPT_background_template2.jpg"/>
          <p:cNvPicPr preferRelativeResize="0"/>
          <p:nvPr/>
        </p:nvPicPr>
        <p:blipFill rotWithShape="1">
          <a:blip r:embed="rId2">
            <a:alphaModFix/>
          </a:blip>
          <a:srcRect/>
          <a:stretch/>
        </p:blipFill>
        <p:spPr>
          <a:xfrm>
            <a:off x="0" y="-4463"/>
            <a:ext cx="12205396" cy="6862462"/>
          </a:xfrm>
          <a:prstGeom prst="rect">
            <a:avLst/>
          </a:prstGeom>
          <a:noFill/>
          <a:ln>
            <a:noFill/>
          </a:ln>
        </p:spPr>
      </p:pic>
      <p:sp>
        <p:nvSpPr>
          <p:cNvPr id="101" name="Shape 101"/>
          <p:cNvSpPr txBox="1">
            <a:spLocks noGrp="1"/>
          </p:cNvSpPr>
          <p:nvPr>
            <p:ph type="title"/>
          </p:nvPr>
        </p:nvSpPr>
        <p:spPr>
          <a:xfrm>
            <a:off x="610270" y="274498"/>
            <a:ext cx="10971460" cy="1142628"/>
          </a:xfrm>
          <a:prstGeom prst="rect">
            <a:avLst/>
          </a:prstGeom>
          <a:noFill/>
          <a:ln>
            <a:noFill/>
          </a:ln>
        </p:spPr>
        <p:txBody>
          <a:bodyPr wrap="square" lIns="91425" tIns="91425" rIns="91425" bIns="91425" anchor="ctr" anchorCtr="0"/>
          <a:lstStyle>
            <a:lvl1pPr marL="0" marR="0" lvl="0" indent="0" algn="ctr" rtl="0">
              <a:spcBef>
                <a:spcPts val="0"/>
              </a:spcBef>
              <a:buClr>
                <a:srgbClr val="96232F"/>
              </a:buClr>
              <a:buFont typeface="Avenir"/>
              <a:buNone/>
              <a:defRPr sz="3100" b="1" i="0" u="none" strike="noStrike" cap="none">
                <a:solidFill>
                  <a:srgbClr val="96232F"/>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2" name="Shape 102"/>
          <p:cNvSpPr txBox="1">
            <a:spLocks noGrp="1"/>
          </p:cNvSpPr>
          <p:nvPr>
            <p:ph type="body" idx="1"/>
          </p:nvPr>
        </p:nvSpPr>
        <p:spPr>
          <a:xfrm>
            <a:off x="610270" y="1535407"/>
            <a:ext cx="5386747" cy="639381"/>
          </a:xfrm>
          <a:prstGeom prst="rect">
            <a:avLst/>
          </a:prstGeom>
          <a:solidFill>
            <a:schemeClr val="dk2"/>
          </a:solidFill>
          <a:ln>
            <a:noFill/>
          </a:ln>
        </p:spPr>
        <p:txBody>
          <a:bodyPr wrap="square" lIns="91425" tIns="91425" rIns="91425" bIns="91425" anchor="b" anchorCtr="0"/>
          <a:lstStyle>
            <a:lvl1pPr marL="0" marR="0" lvl="0" indent="0" algn="l" rtl="0">
              <a:spcBef>
                <a:spcPts val="340"/>
              </a:spcBef>
              <a:buClr>
                <a:schemeClr val="lt1"/>
              </a:buClr>
              <a:buFont typeface="Arial"/>
              <a:buNone/>
              <a:defRPr sz="1700" b="1" i="0" u="none" strike="noStrike" cap="none">
                <a:solidFill>
                  <a:schemeClr val="lt1"/>
                </a:solidFill>
                <a:latin typeface="Avenir"/>
                <a:ea typeface="Avenir"/>
                <a:cs typeface="Avenir"/>
                <a:sym typeface="Avenir"/>
              </a:defRPr>
            </a:lvl1pPr>
            <a:lvl2pPr marL="321412" marR="0" lvl="1" indent="-3911" algn="l" rtl="0">
              <a:spcBef>
                <a:spcPts val="280"/>
              </a:spcBef>
              <a:buClr>
                <a:schemeClr val="dk1"/>
              </a:buClr>
              <a:buFont typeface="Arial"/>
              <a:buNone/>
              <a:defRPr sz="1400" b="1" i="0" u="none" strike="noStrike" cap="none">
                <a:solidFill>
                  <a:schemeClr val="dk1"/>
                </a:solidFill>
                <a:latin typeface="Arial"/>
                <a:ea typeface="Arial"/>
                <a:cs typeface="Arial"/>
                <a:sym typeface="Arial"/>
              </a:defRPr>
            </a:lvl2pPr>
            <a:lvl3pPr marL="642823" marR="0" lvl="2" indent="-7823" algn="l" rtl="0">
              <a:spcBef>
                <a:spcPts val="260"/>
              </a:spcBef>
              <a:buClr>
                <a:schemeClr val="dk1"/>
              </a:buClr>
              <a:buFont typeface="Arial"/>
              <a:buNone/>
              <a:defRPr sz="1300" b="1" i="0" u="none" strike="noStrike" cap="none">
                <a:solidFill>
                  <a:schemeClr val="dk1"/>
                </a:solidFill>
                <a:latin typeface="Arial"/>
                <a:ea typeface="Arial"/>
                <a:cs typeface="Arial"/>
                <a:sym typeface="Arial"/>
              </a:defRPr>
            </a:lvl3pPr>
            <a:lvl4pPr marL="964235" marR="0" lvl="3" indent="-11735"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4pPr>
            <a:lvl5pPr marL="1285646" marR="0" lvl="4" indent="-2946"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5pPr>
            <a:lvl6pPr marL="1607058" marR="0" lvl="5" indent="-6858"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6pPr>
            <a:lvl7pPr marL="1928470" marR="0" lvl="6" indent="-10770"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7pPr>
            <a:lvl8pPr marL="2249881" marR="0" lvl="7" indent="-1981"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8pPr>
            <a:lvl9pPr marL="2571293" marR="0" lvl="8" indent="-5893"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body" idx="2"/>
          </p:nvPr>
        </p:nvSpPr>
        <p:spPr>
          <a:xfrm>
            <a:off x="610270" y="2174788"/>
            <a:ext cx="5386747" cy="3718004"/>
          </a:xfrm>
          <a:prstGeom prst="rect">
            <a:avLst/>
          </a:prstGeom>
          <a:noFill/>
          <a:ln>
            <a:noFill/>
          </a:ln>
        </p:spPr>
        <p:txBody>
          <a:bodyPr wrap="square" lIns="91425" tIns="91425" rIns="91425" bIns="91425" anchor="t" anchorCtr="0"/>
          <a:lstStyle>
            <a:lvl1pPr marL="342900" marR="0" lvl="0" indent="-2603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1pPr>
            <a:lvl2pPr marL="742950" marR="0" lvl="1" indent="-20320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2pPr>
            <a:lvl3pPr marL="1143000" marR="0" lvl="2" indent="-1460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3pPr>
            <a:lvl4pPr marL="1600200" marR="0" lvl="3" indent="-1460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4pPr>
            <a:lvl5pPr marL="2057400" marR="0" lvl="4" indent="-1460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5pPr>
            <a:lvl6pPr marL="2514600" marR="0" lvl="5"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6pPr>
            <a:lvl7pPr marL="2971800" marR="0" lvl="6"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7pPr>
            <a:lvl8pPr marL="3429000" marR="0" lvl="7"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8pPr>
            <a:lvl9pPr marL="3886200" marR="0" lvl="8"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body" idx="3"/>
          </p:nvPr>
        </p:nvSpPr>
        <p:spPr>
          <a:xfrm>
            <a:off x="6193494" y="1535407"/>
            <a:ext cx="5388236" cy="639381"/>
          </a:xfrm>
          <a:prstGeom prst="rect">
            <a:avLst/>
          </a:prstGeom>
          <a:solidFill>
            <a:schemeClr val="dk2"/>
          </a:solidFill>
          <a:ln>
            <a:noFill/>
          </a:ln>
        </p:spPr>
        <p:txBody>
          <a:bodyPr wrap="square" lIns="91425" tIns="91425" rIns="91425" bIns="91425" anchor="b" anchorCtr="0"/>
          <a:lstStyle>
            <a:lvl1pPr marL="0" marR="0" lvl="0" indent="0" algn="l" rtl="0">
              <a:spcBef>
                <a:spcPts val="340"/>
              </a:spcBef>
              <a:buClr>
                <a:schemeClr val="lt1"/>
              </a:buClr>
              <a:buFont typeface="Arial"/>
              <a:buNone/>
              <a:defRPr sz="1700" b="1" i="0" u="none" strike="noStrike" cap="none">
                <a:solidFill>
                  <a:schemeClr val="lt1"/>
                </a:solidFill>
                <a:latin typeface="Avenir"/>
                <a:ea typeface="Avenir"/>
                <a:cs typeface="Avenir"/>
                <a:sym typeface="Avenir"/>
              </a:defRPr>
            </a:lvl1pPr>
            <a:lvl2pPr marL="321412" marR="0" lvl="1" indent="-3911" algn="l" rtl="0">
              <a:spcBef>
                <a:spcPts val="280"/>
              </a:spcBef>
              <a:buClr>
                <a:schemeClr val="dk1"/>
              </a:buClr>
              <a:buFont typeface="Arial"/>
              <a:buNone/>
              <a:defRPr sz="1400" b="1" i="0" u="none" strike="noStrike" cap="none">
                <a:solidFill>
                  <a:schemeClr val="dk1"/>
                </a:solidFill>
                <a:latin typeface="Arial"/>
                <a:ea typeface="Arial"/>
                <a:cs typeface="Arial"/>
                <a:sym typeface="Arial"/>
              </a:defRPr>
            </a:lvl2pPr>
            <a:lvl3pPr marL="642823" marR="0" lvl="2" indent="-7823" algn="l" rtl="0">
              <a:spcBef>
                <a:spcPts val="260"/>
              </a:spcBef>
              <a:buClr>
                <a:schemeClr val="dk1"/>
              </a:buClr>
              <a:buFont typeface="Arial"/>
              <a:buNone/>
              <a:defRPr sz="1300" b="1" i="0" u="none" strike="noStrike" cap="none">
                <a:solidFill>
                  <a:schemeClr val="dk1"/>
                </a:solidFill>
                <a:latin typeface="Arial"/>
                <a:ea typeface="Arial"/>
                <a:cs typeface="Arial"/>
                <a:sym typeface="Arial"/>
              </a:defRPr>
            </a:lvl3pPr>
            <a:lvl4pPr marL="964235" marR="0" lvl="3" indent="-11735"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4pPr>
            <a:lvl5pPr marL="1285646" marR="0" lvl="4" indent="-2946"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5pPr>
            <a:lvl6pPr marL="1607058" marR="0" lvl="5" indent="-6858"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6pPr>
            <a:lvl7pPr marL="1928470" marR="0" lvl="6" indent="-10770"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7pPr>
            <a:lvl8pPr marL="2249881" marR="0" lvl="7" indent="-1981"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8pPr>
            <a:lvl9pPr marL="2571293" marR="0" lvl="8" indent="-5893" algn="l" rtl="0">
              <a:spcBef>
                <a:spcPts val="220"/>
              </a:spcBef>
              <a:buClr>
                <a:schemeClr val="dk1"/>
              </a:buClr>
              <a:buFont typeface="Arial"/>
              <a:buNone/>
              <a:defRPr sz="1100" b="1"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body" idx="4"/>
          </p:nvPr>
        </p:nvSpPr>
        <p:spPr>
          <a:xfrm>
            <a:off x="6193494" y="2174788"/>
            <a:ext cx="5388236" cy="3718004"/>
          </a:xfrm>
          <a:prstGeom prst="rect">
            <a:avLst/>
          </a:prstGeom>
          <a:noFill/>
          <a:ln>
            <a:noFill/>
          </a:ln>
        </p:spPr>
        <p:txBody>
          <a:bodyPr wrap="square" lIns="91425" tIns="91425" rIns="91425" bIns="91425" anchor="t" anchorCtr="0"/>
          <a:lstStyle>
            <a:lvl1pPr marL="342900" marR="0" lvl="0" indent="-2603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1pPr>
            <a:lvl2pPr marL="742950" marR="0" lvl="1" indent="-20320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2pPr>
            <a:lvl3pPr marL="1143000" marR="0" lvl="2" indent="-1460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3pPr>
            <a:lvl4pPr marL="1600200" marR="0" lvl="3" indent="-1460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4pPr>
            <a:lvl5pPr marL="2057400" marR="0" lvl="4" indent="-146050" algn="l" rtl="0">
              <a:spcBef>
                <a:spcPts val="260"/>
              </a:spcBef>
              <a:buClr>
                <a:schemeClr val="dk1"/>
              </a:buClr>
              <a:buSzPct val="100000"/>
              <a:buFont typeface="Arial"/>
              <a:buChar char="»"/>
              <a:defRPr sz="1300" b="0" i="0" u="none" strike="noStrike" cap="none">
                <a:solidFill>
                  <a:schemeClr val="dk1"/>
                </a:solidFill>
                <a:latin typeface="Avenir"/>
                <a:ea typeface="Avenir"/>
                <a:cs typeface="Avenir"/>
                <a:sym typeface="Avenir"/>
              </a:defRPr>
            </a:lvl5pPr>
            <a:lvl6pPr marL="2514600" marR="0" lvl="5"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6pPr>
            <a:lvl7pPr marL="2971800" marR="0" lvl="6"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7pPr>
            <a:lvl8pPr marL="3429000" marR="0" lvl="7"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8pPr>
            <a:lvl9pPr marL="3886200" marR="0" lvl="8" indent="-158750" algn="l" rtl="0">
              <a:spcBef>
                <a:spcPts val="220"/>
              </a:spcBef>
              <a:buClr>
                <a:schemeClr val="dk1"/>
              </a:buClr>
              <a:buSzPct val="1000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6"/>
        <p:cNvGrpSpPr/>
        <p:nvPr/>
      </p:nvGrpSpPr>
      <p:grpSpPr>
        <a:xfrm>
          <a:off x="0" y="0"/>
          <a:ext cx="0" cy="0"/>
          <a:chOff x="0" y="0"/>
          <a:chExt cx="0" cy="0"/>
        </a:xfrm>
      </p:grpSpPr>
      <p:pic>
        <p:nvPicPr>
          <p:cNvPr id="107" name="Shape 107" descr="DCB_PPT_background_template2.jpg"/>
          <p:cNvPicPr preferRelativeResize="0"/>
          <p:nvPr/>
        </p:nvPicPr>
        <p:blipFill rotWithShape="1">
          <a:blip r:embed="rId2">
            <a:alphaModFix/>
          </a:blip>
          <a:srcRect/>
          <a:stretch/>
        </p:blipFill>
        <p:spPr>
          <a:xfrm>
            <a:off x="0" y="-4463"/>
            <a:ext cx="12205396" cy="6862462"/>
          </a:xfrm>
          <a:prstGeom prst="rect">
            <a:avLst/>
          </a:prstGeom>
          <a:noFill/>
          <a:ln>
            <a:noFill/>
          </a:ln>
        </p:spPr>
      </p:pic>
      <p:sp>
        <p:nvSpPr>
          <p:cNvPr id="108" name="Shape 108"/>
          <p:cNvSpPr txBox="1">
            <a:spLocks noGrp="1"/>
          </p:cNvSpPr>
          <p:nvPr>
            <p:ph type="title"/>
          </p:nvPr>
        </p:nvSpPr>
        <p:spPr>
          <a:xfrm>
            <a:off x="610270" y="274498"/>
            <a:ext cx="10971460" cy="1142628"/>
          </a:xfrm>
          <a:prstGeom prst="rect">
            <a:avLst/>
          </a:prstGeom>
          <a:noFill/>
          <a:ln>
            <a:noFill/>
          </a:ln>
        </p:spPr>
        <p:txBody>
          <a:bodyPr wrap="square" lIns="91425" tIns="91425" rIns="91425" bIns="91425" anchor="ctr" anchorCtr="0"/>
          <a:lstStyle>
            <a:lvl1pPr marL="0" marR="0" lvl="0" indent="0" algn="ctr" rtl="0">
              <a:spcBef>
                <a:spcPts val="0"/>
              </a:spcBef>
              <a:buClr>
                <a:srgbClr val="96232F"/>
              </a:buClr>
              <a:buFont typeface="Avenir"/>
              <a:buNone/>
              <a:defRPr sz="3093" b="1" i="0" u="none" strike="noStrike" cap="none">
                <a:solidFill>
                  <a:srgbClr val="96232F"/>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0A0E0-9F38-5D4F-8F51-6B7D6359DDF4}" type="datetimeFigureOut">
              <a:rPr lang="en-US" smtClean="0"/>
              <a:t>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1565790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A0E0-9F38-5D4F-8F51-6B7D6359DDF4}" type="datetimeFigureOut">
              <a:rPr lang="en-US" smtClean="0"/>
              <a:t>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2171435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0A0E0-9F38-5D4F-8F51-6B7D6359DDF4}" type="datetimeFigureOut">
              <a:rPr lang="en-US" smtClean="0"/>
              <a:t>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190510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0A0E0-9F38-5D4F-8F51-6B7D6359DDF4}" type="datetimeFigureOut">
              <a:rPr lang="en-US" smtClean="0"/>
              <a:t>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221907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0A0E0-9F38-5D4F-8F51-6B7D6359DDF4}" type="datetimeFigureOut">
              <a:rPr lang="en-US" smtClean="0"/>
              <a:t>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3650720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0A0E0-9F38-5D4F-8F51-6B7D6359DDF4}" type="datetimeFigureOut">
              <a:rPr lang="en-US" smtClean="0"/>
              <a:t>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2074093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0A0E0-9F38-5D4F-8F51-6B7D6359DDF4}" type="datetimeFigureOut">
              <a:rPr lang="en-US" smtClean="0"/>
              <a:t>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276095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bg>
      <p:bgPr>
        <a:blipFill rotWithShape="1">
          <a:blip r:embed="rId2">
            <a:alphaModFix/>
          </a:blip>
          <a:stretch>
            <a:fillRect/>
          </a:stretch>
        </a:blipFill>
        <a:effectLst/>
      </p:bgPr>
    </p:bg>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626533" y="1825625"/>
            <a:ext cx="10600266" cy="4351338"/>
          </a:xfrm>
          <a:prstGeom prst="rect">
            <a:avLst/>
          </a:prstGeom>
          <a:noFill/>
          <a:ln>
            <a:noFill/>
          </a:ln>
        </p:spPr>
        <p:txBody>
          <a:bodyPr wrap="square" lIns="91425" tIns="91425" rIns="91425" bIns="91425" anchor="t" anchorCtr="0"/>
          <a:lstStyle>
            <a:lvl1pPr marL="228600" marR="0" lvl="0" indent="-101600" algn="l" rtl="0">
              <a:lnSpc>
                <a:spcPct val="90000"/>
              </a:lnSpc>
              <a:spcBef>
                <a:spcPts val="10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1pPr>
            <a:lvl2pPr marL="685800" marR="0" lvl="1"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1143000" marR="0" lvl="2" indent="-127000" algn="l" rtl="0">
              <a:lnSpc>
                <a:spcPct val="90000"/>
              </a:lnSpc>
              <a:spcBef>
                <a:spcPts val="500"/>
              </a:spcBef>
              <a:buClr>
                <a:schemeClr val="dk1"/>
              </a:buClr>
              <a:buSzPct val="100000"/>
              <a:buFont typeface="Arial"/>
              <a:buChar char="•"/>
              <a:defRPr sz="1600" b="0" i="0" u="none" strike="noStrike" cap="none">
                <a:solidFill>
                  <a:schemeClr val="dk1"/>
                </a:solidFill>
                <a:latin typeface="Century Gothic"/>
                <a:ea typeface="Century Gothic"/>
                <a:cs typeface="Century Gothic"/>
                <a:sym typeface="Century Gothic"/>
              </a:defRPr>
            </a:lvl3pPr>
            <a:lvl4pPr marL="1600200" marR="0" lvl="3" indent="-139700" algn="l" rtl="0">
              <a:lnSpc>
                <a:spcPct val="90000"/>
              </a:lnSpc>
              <a:spcBef>
                <a:spcPts val="5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Shape 20"/>
          <p:cNvSpPr txBox="1">
            <a:spLocks noGrp="1"/>
          </p:cNvSpPr>
          <p:nvPr>
            <p:ph type="ctrTitle"/>
          </p:nvPr>
        </p:nvSpPr>
        <p:spPr>
          <a:xfrm>
            <a:off x="626533" y="953029"/>
            <a:ext cx="6891866" cy="72337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rgbClr val="0081CB"/>
              </a:buClr>
              <a:buFont typeface="Century Gothic"/>
              <a:buNone/>
              <a:defRPr sz="3600" b="1" i="0" u="none" strike="noStrike" cap="none">
                <a:solidFill>
                  <a:srgbClr val="0081CB"/>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50A0E0-9F38-5D4F-8F51-6B7D6359DDF4}" type="datetimeFigureOut">
              <a:rPr lang="en-US" smtClean="0"/>
              <a:t>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1676966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50A0E0-9F38-5D4F-8F51-6B7D6359DDF4}" type="datetimeFigureOut">
              <a:rPr lang="en-US" smtClean="0"/>
              <a:t>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2552528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A0E0-9F38-5D4F-8F51-6B7D6359DDF4}" type="datetimeFigureOut">
              <a:rPr lang="en-US" smtClean="0"/>
              <a:t>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4238014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0A0E0-9F38-5D4F-8F51-6B7D6359DDF4}" type="datetimeFigureOut">
              <a:rPr lang="en-US" smtClean="0"/>
              <a:t>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547DB-E51A-8C4A-95E4-8A35C218C49E}" type="slidenum">
              <a:rPr lang="en-US" smtClean="0"/>
              <a:t>‹#›</a:t>
            </a:fld>
            <a:endParaRPr lang="en-US"/>
          </a:p>
        </p:txBody>
      </p:sp>
    </p:spTree>
    <p:extLst>
      <p:ext uri="{BB962C8B-B14F-4D97-AF65-F5344CB8AC3E}">
        <p14:creationId xmlns:p14="http://schemas.microsoft.com/office/powerpoint/2010/main" val="2194428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1"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609600" y="1600200"/>
            <a:ext cx="10972799" cy="35052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pic>
        <p:nvPicPr>
          <p:cNvPr id="54" name="Shape 54"/>
          <p:cNvPicPr preferRelativeResize="0"/>
          <p:nvPr/>
        </p:nvPicPr>
        <p:blipFill rotWithShape="1">
          <a:blip r:embed="rId2">
            <a:alphaModFix/>
          </a:blip>
          <a:srcRect/>
          <a:stretch/>
        </p:blipFill>
        <p:spPr>
          <a:xfrm>
            <a:off x="0" y="5560583"/>
            <a:ext cx="12075566" cy="1295340"/>
          </a:xfrm>
          <a:prstGeom prst="rect">
            <a:avLst/>
          </a:prstGeom>
          <a:noFill/>
          <a:ln>
            <a:noFill/>
          </a:ln>
        </p:spPr>
      </p:pic>
    </p:spTree>
    <p:extLst>
      <p:ext uri="{BB962C8B-B14F-4D97-AF65-F5344CB8AC3E}">
        <p14:creationId xmlns:p14="http://schemas.microsoft.com/office/powerpoint/2010/main" val="2901302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wo Content">
    <p:spTree>
      <p:nvGrpSpPr>
        <p:cNvPr id="1" name="Shape 13"/>
        <p:cNvGrpSpPr/>
        <p:nvPr/>
      </p:nvGrpSpPr>
      <p:grpSpPr>
        <a:xfrm>
          <a:off x="0" y="0"/>
          <a:ext cx="0" cy="0"/>
          <a:chOff x="0" y="0"/>
          <a:chExt cx="0" cy="0"/>
        </a:xfrm>
      </p:grpSpPr>
      <p:sp>
        <p:nvSpPr>
          <p:cNvPr id="14" name="Shape 14"/>
          <p:cNvSpPr txBox="1">
            <a:spLocks noGrp="1"/>
          </p:cNvSpPr>
          <p:nvPr>
            <p:ph type="dt" idx="10"/>
          </p:nvPr>
        </p:nvSpPr>
        <p:spPr>
          <a:xfrm>
            <a:off x="609600" y="6356351"/>
            <a:ext cx="28447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a:buNone/>
              <a:defRPr sz="1200" b="0" i="0" u="none" strike="noStrike" cap="none">
                <a:solidFill>
                  <a:schemeClr val="lt1"/>
                </a:solidFill>
                <a:latin typeface="Arial"/>
                <a:ea typeface="Arial"/>
                <a:cs typeface="Arial"/>
                <a:sym typeface="Arial"/>
              </a:defRPr>
            </a:lvl1pPr>
            <a:lvl2pPr marL="0" marR="0" lvl="1" indent="4572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9144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13716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18288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0" marR="0" lvl="5" indent="22860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0" marR="0" lvl="6" indent="27432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0" marR="0" lvl="7" indent="32004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0" marR="0" lvl="8" indent="36576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814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bg>
      <p:bgPr>
        <a:blipFill rotWithShape="1">
          <a:blip r:embed="rId2">
            <a:alphaModFix/>
          </a:blip>
          <a:stretch>
            <a:fillRect/>
          </a:stretch>
        </a:blipFill>
        <a:effectLst/>
      </p:bgPr>
    </p:bg>
    <p:spTree>
      <p:nvGrpSpPr>
        <p:cNvPr id="1" name="Shape 2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Two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lnSpc>
                <a:spcPct val="90000"/>
              </a:lnSpc>
              <a:spcBef>
                <a:spcPts val="0"/>
              </a:spcBef>
              <a:buClr>
                <a:schemeClr val="dk1"/>
              </a:buClr>
              <a:buFont typeface="Avenir"/>
              <a:buNone/>
              <a:defRPr sz="3600" b="1" i="0" u="none" strike="noStrike" cap="none">
                <a:solidFill>
                  <a:schemeClr val="dk1"/>
                </a:solidFill>
                <a:latin typeface="Avenir"/>
                <a:ea typeface="Avenir"/>
                <a:cs typeface="Avenir"/>
                <a:sym typeface="Avenir"/>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609600" y="1600200"/>
            <a:ext cx="5384798" cy="3733800"/>
          </a:xfrm>
          <a:prstGeom prst="rect">
            <a:avLst/>
          </a:prstGeom>
          <a:noFill/>
          <a:ln>
            <a:noFill/>
          </a:ln>
        </p:spPr>
        <p:txBody>
          <a:bodyPr wrap="square" lIns="91425" tIns="91425" rIns="91425" bIns="91425" anchor="t" anchorCtr="0"/>
          <a:lstStyle>
            <a:lvl1pPr marL="342900" marR="0" lvl="0" indent="12700" algn="l" rtl="0">
              <a:lnSpc>
                <a:spcPct val="90000"/>
              </a:lnSpc>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9050" algn="l" rtl="0">
              <a:lnSpc>
                <a:spcPct val="90000"/>
              </a:lnSpc>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5400" algn="l" rtl="0">
              <a:lnSpc>
                <a:spcPct val="90000"/>
              </a:lnSpc>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body" idx="2"/>
          </p:nvPr>
        </p:nvSpPr>
        <p:spPr>
          <a:xfrm>
            <a:off x="6197601" y="1600200"/>
            <a:ext cx="5384798" cy="3733800"/>
          </a:xfrm>
          <a:prstGeom prst="rect">
            <a:avLst/>
          </a:prstGeom>
          <a:noFill/>
          <a:ln>
            <a:noFill/>
          </a:ln>
        </p:spPr>
        <p:txBody>
          <a:bodyPr wrap="square" lIns="91425" tIns="91425" rIns="91425" bIns="91425" anchor="t" anchorCtr="0"/>
          <a:lstStyle>
            <a:lvl1pPr marL="342900" marR="0" lvl="0" indent="12700" algn="l" rtl="0">
              <a:lnSpc>
                <a:spcPct val="90000"/>
              </a:lnSpc>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9050" algn="l" rtl="0">
              <a:lnSpc>
                <a:spcPct val="90000"/>
              </a:lnSpc>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5400" algn="l" rtl="0">
              <a:lnSpc>
                <a:spcPct val="90000"/>
              </a:lnSpc>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0" algn="l" rtl="0">
              <a:lnSpc>
                <a:spcPct val="90000"/>
              </a:lnSpc>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609600" y="6356351"/>
            <a:ext cx="28447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a:buNone/>
              <a:defRPr sz="1200" b="0" i="0" u="none" strike="noStrike" cap="none">
                <a:solidFill>
                  <a:schemeClr val="lt1"/>
                </a:solidFill>
                <a:latin typeface="Arial"/>
                <a:ea typeface="Arial"/>
                <a:cs typeface="Arial"/>
                <a:sym typeface="Arial"/>
              </a:defRPr>
            </a:lvl1pPr>
            <a:lvl2pPr marL="0" marR="0" lvl="1" indent="4572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9144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13716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18288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0" marR="0" lvl="5" indent="22860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0" marR="0" lvl="6" indent="27432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0" marR="0" lvl="7" indent="32004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0" marR="0" lvl="8" indent="36576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wo Content">
    <p:spTree>
      <p:nvGrpSpPr>
        <p:cNvPr id="1" name="Shape 13"/>
        <p:cNvGrpSpPr/>
        <p:nvPr/>
      </p:nvGrpSpPr>
      <p:grpSpPr>
        <a:xfrm>
          <a:off x="0" y="0"/>
          <a:ext cx="0" cy="0"/>
          <a:chOff x="0" y="0"/>
          <a:chExt cx="0" cy="0"/>
        </a:xfrm>
      </p:grpSpPr>
      <p:sp>
        <p:nvSpPr>
          <p:cNvPr id="14" name="Shape 14"/>
          <p:cNvSpPr txBox="1">
            <a:spLocks noGrp="1"/>
          </p:cNvSpPr>
          <p:nvPr>
            <p:ph type="dt" idx="10"/>
          </p:nvPr>
        </p:nvSpPr>
        <p:spPr>
          <a:xfrm>
            <a:off x="609600" y="6356351"/>
            <a:ext cx="28447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a:buNone/>
              <a:defRPr sz="1200" b="0" i="0" u="none" strike="noStrike" cap="none">
                <a:solidFill>
                  <a:schemeClr val="lt1"/>
                </a:solidFill>
                <a:latin typeface="Arial"/>
                <a:ea typeface="Arial"/>
                <a:cs typeface="Arial"/>
                <a:sym typeface="Arial"/>
              </a:defRPr>
            </a:lvl1pPr>
            <a:lvl2pPr marL="0" marR="0" lvl="1" indent="4572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9144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13716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18288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0" marR="0" lvl="5" indent="22860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0" marR="0" lvl="6" indent="27432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0" marR="0" lvl="7" indent="32004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0" marR="0" lvl="8" indent="365760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4113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2"/>
        <p:cNvGrpSpPr/>
        <p:nvPr/>
      </p:nvGrpSpPr>
      <p:grpSpPr>
        <a:xfrm>
          <a:off x="0" y="0"/>
          <a:ext cx="0" cy="0"/>
          <a:chOff x="0" y="0"/>
          <a:chExt cx="0" cy="0"/>
        </a:xfrm>
      </p:grpSpPr>
      <p:pic>
        <p:nvPicPr>
          <p:cNvPr id="43" name="Shape 43"/>
          <p:cNvPicPr preferRelativeResize="0"/>
          <p:nvPr/>
        </p:nvPicPr>
        <p:blipFill rotWithShape="1">
          <a:blip r:embed="rId2">
            <a:alphaModFix/>
          </a:blip>
          <a:srcRect/>
          <a:stretch/>
        </p:blipFill>
        <p:spPr>
          <a:xfrm>
            <a:off x="0" y="3479"/>
            <a:ext cx="12075566" cy="6778420"/>
          </a:xfrm>
          <a:prstGeom prst="rect">
            <a:avLst/>
          </a:prstGeom>
          <a:noFill/>
          <a:ln>
            <a:noFill/>
          </a:ln>
        </p:spPr>
      </p:pic>
      <p:sp>
        <p:nvSpPr>
          <p:cNvPr id="44" name="Shape 44"/>
          <p:cNvSpPr txBox="1">
            <a:spLocks noGrp="1"/>
          </p:cNvSpPr>
          <p:nvPr>
            <p:ph type="ctrTitle"/>
          </p:nvPr>
        </p:nvSpPr>
        <p:spPr>
          <a:xfrm>
            <a:off x="914400" y="1676400"/>
            <a:ext cx="10363200" cy="1470024"/>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Font typeface="Avenir"/>
              <a:buNone/>
              <a:defRPr sz="4400" b="1" i="0" u="none" strike="noStrike" cap="none">
                <a:solidFill>
                  <a:schemeClr val="lt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subTitle" idx="1"/>
          </p:nvPr>
        </p:nvSpPr>
        <p:spPr>
          <a:xfrm>
            <a:off x="1828800" y="3432175"/>
            <a:ext cx="8534399" cy="1752600"/>
          </a:xfrm>
          <a:prstGeom prst="rect">
            <a:avLst/>
          </a:prstGeom>
          <a:noFill/>
          <a:ln>
            <a:noFill/>
          </a:ln>
        </p:spPr>
        <p:txBody>
          <a:bodyPr wrap="square"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46"/>
        <p:cNvGrpSpPr/>
        <p:nvPr/>
      </p:nvGrpSpPr>
      <p:grpSpPr>
        <a:xfrm>
          <a:off x="0" y="0"/>
          <a:ext cx="0" cy="0"/>
          <a:chOff x="0" y="0"/>
          <a:chExt cx="0" cy="0"/>
        </a:xfrm>
      </p:grpSpPr>
      <p:pic>
        <p:nvPicPr>
          <p:cNvPr id="47" name="Shape 47"/>
          <p:cNvPicPr preferRelativeResize="0"/>
          <p:nvPr/>
        </p:nvPicPr>
        <p:blipFill rotWithShape="1">
          <a:blip r:embed="rId2">
            <a:alphaModFix/>
          </a:blip>
          <a:srcRect/>
          <a:stretch/>
        </p:blipFill>
        <p:spPr>
          <a:xfrm>
            <a:off x="0" y="3479"/>
            <a:ext cx="12075566" cy="6778420"/>
          </a:xfrm>
          <a:prstGeom prst="rect">
            <a:avLst/>
          </a:prstGeom>
          <a:noFill/>
          <a:ln>
            <a:noFill/>
          </a:ln>
        </p:spPr>
      </p:pic>
      <p:sp>
        <p:nvSpPr>
          <p:cNvPr id="48" name="Shape 48"/>
          <p:cNvSpPr txBox="1">
            <a:spLocks noGrp="1"/>
          </p:cNvSpPr>
          <p:nvPr>
            <p:ph type="ctrTitle"/>
          </p:nvPr>
        </p:nvSpPr>
        <p:spPr>
          <a:xfrm>
            <a:off x="914400" y="1676400"/>
            <a:ext cx="10363200" cy="1470024"/>
          </a:xfrm>
          <a:prstGeom prst="rect">
            <a:avLst/>
          </a:prstGeom>
          <a:noFill/>
          <a:ln>
            <a:noFill/>
          </a:ln>
        </p:spPr>
        <p:txBody>
          <a:bodyPr wrap="square" lIns="91425" tIns="91425" rIns="91425" bIns="91425" anchor="ctr" anchorCtr="0"/>
          <a:lstStyle>
            <a:lvl1pPr marL="0" marR="0" lvl="0" indent="0" algn="ctr" rtl="0">
              <a:spcBef>
                <a:spcPts val="0"/>
              </a:spcBef>
              <a:buClr>
                <a:schemeClr val="lt1"/>
              </a:buClr>
              <a:buFont typeface="Avenir"/>
              <a:buNone/>
              <a:defRPr sz="4400" b="1" i="0" u="none" strike="noStrike" cap="none">
                <a:solidFill>
                  <a:schemeClr val="lt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subTitle" idx="1"/>
          </p:nvPr>
        </p:nvSpPr>
        <p:spPr>
          <a:xfrm>
            <a:off x="1828800" y="3432175"/>
            <a:ext cx="8534399" cy="1752600"/>
          </a:xfrm>
          <a:prstGeom prst="rect">
            <a:avLst/>
          </a:prstGeom>
          <a:noFill/>
          <a:ln>
            <a:noFill/>
          </a:ln>
        </p:spPr>
        <p:txBody>
          <a:bodyPr wrap="square"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09600" y="274637"/>
            <a:ext cx="10972799"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Avenir"/>
              <a:buNone/>
              <a:defRPr sz="4400" b="0" i="0" u="none" strike="noStrike" cap="none">
                <a:solidFill>
                  <a:schemeClr val="dk1"/>
                </a:solidFill>
                <a:latin typeface="Avenir"/>
                <a:ea typeface="Avenir"/>
                <a:cs typeface="Avenir"/>
                <a:sym typeface="Avenir"/>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609600" y="1600200"/>
            <a:ext cx="10972799"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609600" y="6356351"/>
            <a:ext cx="28448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ftr" idx="11"/>
          </p:nvPr>
        </p:nvSpPr>
        <p:spPr>
          <a:xfrm>
            <a:off x="4165600" y="6356351"/>
            <a:ext cx="3860799"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8737600" y="6356351"/>
            <a:ext cx="28448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0A0E0-9F38-5D4F-8F51-6B7D6359DDF4}" type="datetimeFigureOut">
              <a:rPr lang="en-US" smtClean="0"/>
              <a:t>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547DB-E51A-8C4A-95E4-8A35C218C49E}" type="slidenum">
              <a:rPr lang="en-US" smtClean="0"/>
              <a:t>‹#›</a:t>
            </a:fld>
            <a:endParaRPr lang="en-US"/>
          </a:p>
        </p:txBody>
      </p:sp>
    </p:spTree>
    <p:extLst>
      <p:ext uri="{BB962C8B-B14F-4D97-AF65-F5344CB8AC3E}">
        <p14:creationId xmlns:p14="http://schemas.microsoft.com/office/powerpoint/2010/main" val="37619265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3"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18" Type="http://schemas.openxmlformats.org/officeDocument/2006/relationships/image" Target="../media/image36.jpg"/><Relationship Id="rId3" Type="http://schemas.openxmlformats.org/officeDocument/2006/relationships/image" Target="../media/image21.png"/><Relationship Id="rId7" Type="http://schemas.openxmlformats.org/officeDocument/2006/relationships/image" Target="../media/image25.jpg"/><Relationship Id="rId12" Type="http://schemas.openxmlformats.org/officeDocument/2006/relationships/image" Target="../media/image30.jpg"/><Relationship Id="rId17" Type="http://schemas.openxmlformats.org/officeDocument/2006/relationships/image" Target="../media/image35.jpg"/><Relationship Id="rId2" Type="http://schemas.openxmlformats.org/officeDocument/2006/relationships/notesSlide" Target="../notesSlides/notesSlide3.xml"/><Relationship Id="rId16"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5" Type="http://schemas.openxmlformats.org/officeDocument/2006/relationships/image" Target="../media/image33.jpg"/><Relationship Id="rId10" Type="http://schemas.openxmlformats.org/officeDocument/2006/relationships/image" Target="../media/image28.jpg"/><Relationship Id="rId19" Type="http://schemas.openxmlformats.org/officeDocument/2006/relationships/image" Target="../media/image37.jpeg"/><Relationship Id="rId4" Type="http://schemas.openxmlformats.org/officeDocument/2006/relationships/image" Target="../media/image22.jpg"/><Relationship Id="rId9" Type="http://schemas.openxmlformats.org/officeDocument/2006/relationships/image" Target="../media/image27.jpg"/><Relationship Id="rId14" Type="http://schemas.openxmlformats.org/officeDocument/2006/relationships/image" Target="../media/image3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30.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s://twitter.com/StephanieGripne"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twitter.com/ImpactFinCt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79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descr="Untitled design (5).png">
            <a:extLst>
              <a:ext uri="{FF2B5EF4-FFF2-40B4-BE49-F238E27FC236}">
                <a16:creationId xmlns:a16="http://schemas.microsoft.com/office/drawing/2014/main" id="{44515B83-5496-4FDE-A090-399265C34B16}"/>
              </a:ext>
            </a:extLst>
          </p:cNvPr>
          <p:cNvPicPr>
            <a:picLocks noChangeAspect="1"/>
          </p:cNvPicPr>
          <p:nvPr/>
        </p:nvPicPr>
        <p:blipFill rotWithShape="1">
          <a:blip r:embed="rId2">
            <a:extLst>
              <a:ext uri="{28A0092B-C50C-407E-A947-70E740481C1C}">
                <a14:useLocalDpi xmlns:a14="http://schemas.microsoft.com/office/drawing/2010/main" val="0"/>
              </a:ext>
            </a:extLst>
          </a:blip>
          <a:srcRect l="3285" r="466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extBox 9"/>
          <p:cNvSpPr txBox="1"/>
          <p:nvPr/>
        </p:nvSpPr>
        <p:spPr>
          <a:xfrm>
            <a:off x="8718685" y="3689634"/>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3BAB459-3DE9-4558-AF0C-FEFDE2C2FB32}"/>
              </a:ext>
            </a:extLst>
          </p:cNvPr>
          <p:cNvSpPr>
            <a:spLocks noGrp="1"/>
          </p:cNvSpPr>
          <p:nvPr>
            <p:ph type="body" idx="1"/>
          </p:nvPr>
        </p:nvSpPr>
        <p:spPr>
          <a:xfrm>
            <a:off x="655321" y="2575034"/>
            <a:ext cx="5120113" cy="3462228"/>
          </a:xfrm>
        </p:spPr>
        <p:txBody>
          <a:bodyPr vert="horz" lIns="91440" tIns="45720" rIns="91440" bIns="45720" rtlCol="0">
            <a:normAutofit/>
          </a:bodyPr>
          <a:lstStyle/>
          <a:p>
            <a:pPr marL="346075" indent="-228600">
              <a:buFont typeface="Arial" panose="020B0604020202020204" pitchFamily="34" charset="0"/>
              <a:buChar char="•"/>
            </a:pPr>
            <a:r>
              <a:rPr lang="en-US" sz="1800" b="1" kern="1200">
                <a:solidFill>
                  <a:schemeClr val="tx1"/>
                </a:solidFill>
                <a:latin typeface="+mn-lt"/>
                <a:ea typeface="+mn-ea"/>
                <a:cs typeface="+mn-cs"/>
              </a:rPr>
              <a:t>Financial Return:</a:t>
            </a:r>
            <a:r>
              <a:rPr lang="en-US" sz="1800" kern="1200">
                <a:solidFill>
                  <a:schemeClr val="tx1"/>
                </a:solidFill>
                <a:latin typeface="+mn-lt"/>
                <a:ea typeface="+mn-ea"/>
                <a:cs typeface="+mn-cs"/>
              </a:rPr>
              <a:t> 10% Return</a:t>
            </a:r>
          </a:p>
          <a:p>
            <a:pPr marL="346075" indent="-228600">
              <a:buFont typeface="Arial" panose="020B0604020202020204" pitchFamily="34" charset="0"/>
              <a:buChar char="•"/>
            </a:pPr>
            <a:r>
              <a:rPr lang="en-US" sz="1800" b="1" kern="1200">
                <a:solidFill>
                  <a:schemeClr val="tx1"/>
                </a:solidFill>
                <a:latin typeface="+mn-lt"/>
                <a:ea typeface="+mn-ea"/>
                <a:cs typeface="+mn-cs"/>
              </a:rPr>
              <a:t>Impact: </a:t>
            </a:r>
            <a:r>
              <a:rPr lang="en-US" sz="1800" kern="1200">
                <a:solidFill>
                  <a:schemeClr val="tx1"/>
                </a:solidFill>
                <a:latin typeface="+mn-lt"/>
                <a:ea typeface="+mn-ea"/>
                <a:cs typeface="+mn-cs"/>
              </a:rPr>
              <a:t>High</a:t>
            </a:r>
          </a:p>
          <a:p>
            <a:pPr marL="346075" indent="-228600">
              <a:buFont typeface="Arial" panose="020B0604020202020204" pitchFamily="34" charset="0"/>
              <a:buChar char="•"/>
            </a:pPr>
            <a:r>
              <a:rPr lang="en-US" sz="1800" b="1" kern="1200">
                <a:solidFill>
                  <a:schemeClr val="tx1"/>
                </a:solidFill>
                <a:latin typeface="+mn-lt"/>
                <a:ea typeface="+mn-ea"/>
                <a:cs typeface="+mn-cs"/>
              </a:rPr>
              <a:t>Structure: </a:t>
            </a:r>
            <a:r>
              <a:rPr lang="en-US" sz="1800" kern="1200">
                <a:solidFill>
                  <a:schemeClr val="tx1"/>
                </a:solidFill>
                <a:latin typeface="+mn-lt"/>
                <a:ea typeface="+mn-ea"/>
                <a:cs typeface="+mn-cs"/>
              </a:rPr>
              <a:t>Public Benefit Corp</a:t>
            </a:r>
          </a:p>
          <a:p>
            <a:pPr marL="346075" indent="-228600">
              <a:buFont typeface="Arial" panose="020B0604020202020204" pitchFamily="34" charset="0"/>
              <a:buChar char="•"/>
            </a:pPr>
            <a:r>
              <a:rPr lang="en-US" sz="1800" b="1" kern="1200">
                <a:solidFill>
                  <a:schemeClr val="tx1"/>
                </a:solidFill>
                <a:latin typeface="+mn-lt"/>
                <a:ea typeface="+mn-ea"/>
                <a:cs typeface="+mn-cs"/>
              </a:rPr>
              <a:t>Description: </a:t>
            </a:r>
            <a:r>
              <a:rPr lang="en-US" sz="1800" kern="1200">
                <a:solidFill>
                  <a:schemeClr val="tx1"/>
                </a:solidFill>
                <a:latin typeface="+mn-lt"/>
                <a:ea typeface="+mn-ea"/>
                <a:cs typeface="+mn-cs"/>
              </a:rPr>
              <a:t>App + Bricks &amp; Mortar</a:t>
            </a:r>
          </a:p>
          <a:p>
            <a:pPr marL="346075" indent="-228600">
              <a:buFont typeface="Arial" panose="020B0604020202020204" pitchFamily="34" charset="0"/>
              <a:buChar char="•"/>
            </a:pPr>
            <a:r>
              <a:rPr lang="en-US" sz="1800" b="1" kern="1200">
                <a:solidFill>
                  <a:schemeClr val="tx1"/>
                </a:solidFill>
                <a:latin typeface="+mn-lt"/>
                <a:ea typeface="+mn-ea"/>
                <a:cs typeface="+mn-cs"/>
              </a:rPr>
              <a:t>Investment Type: </a:t>
            </a:r>
            <a:r>
              <a:rPr lang="en-US" sz="1800" kern="1200">
                <a:solidFill>
                  <a:schemeClr val="tx1"/>
                </a:solidFill>
                <a:latin typeface="+mn-lt"/>
                <a:ea typeface="+mn-ea"/>
                <a:cs typeface="+mn-cs"/>
              </a:rPr>
              <a:t>Royalty</a:t>
            </a:r>
          </a:p>
          <a:p>
            <a:pPr marL="346075" indent="-228600">
              <a:buFont typeface="Arial" panose="020B0604020202020204" pitchFamily="34" charset="0"/>
              <a:buChar char="•"/>
            </a:pPr>
            <a:r>
              <a:rPr lang="en-US" sz="1800" b="1" kern="1200">
                <a:solidFill>
                  <a:schemeClr val="tx1"/>
                </a:solidFill>
                <a:latin typeface="+mn-lt"/>
                <a:ea typeface="+mn-ea"/>
                <a:cs typeface="+mn-cs"/>
              </a:rPr>
              <a:t>Risk: </a:t>
            </a:r>
            <a:r>
              <a:rPr lang="en-US" sz="1800" kern="1200">
                <a:solidFill>
                  <a:schemeClr val="tx1"/>
                </a:solidFill>
                <a:latin typeface="+mn-lt"/>
                <a:ea typeface="+mn-ea"/>
                <a:cs typeface="+mn-cs"/>
              </a:rPr>
              <a:t>Moderate</a:t>
            </a:r>
          </a:p>
        </p:txBody>
      </p:sp>
      <p:sp>
        <p:nvSpPr>
          <p:cNvPr id="6" name="Title 1"/>
          <p:cNvSpPr>
            <a:spLocks noGrp="1"/>
          </p:cNvSpPr>
          <p:nvPr>
            <p:ph type="ctrTitle"/>
          </p:nvPr>
        </p:nvSpPr>
        <p:spPr>
          <a:xfrm>
            <a:off x="655320" y="365125"/>
            <a:ext cx="5120114" cy="1692794"/>
          </a:xfrm>
        </p:spPr>
        <p:txBody>
          <a:bodyPr vert="horz" lIns="91440" tIns="45720" rIns="91440" bIns="45720" rtlCol="0" anchor="ctr">
            <a:normAutofit/>
          </a:bodyPr>
          <a:lstStyle/>
          <a:p>
            <a:pPr>
              <a:spcBef>
                <a:spcPct val="0"/>
              </a:spcBef>
            </a:pPr>
            <a:r>
              <a:rPr lang="en-US" sz="4400" b="1" kern="1200">
                <a:solidFill>
                  <a:schemeClr val="tx1"/>
                </a:solidFill>
                <a:latin typeface="+mj-lt"/>
                <a:ea typeface="+mj-ea"/>
                <a:cs typeface="+mj-cs"/>
              </a:rPr>
              <a:t>Catalysts &amp; Mustangs?</a:t>
            </a:r>
          </a:p>
        </p:txBody>
      </p:sp>
    </p:spTree>
    <p:extLst>
      <p:ext uri="{BB962C8B-B14F-4D97-AF65-F5344CB8AC3E}">
        <p14:creationId xmlns:p14="http://schemas.microsoft.com/office/powerpoint/2010/main" val="157118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descr="Untitled design (6).png">
            <a:extLst>
              <a:ext uri="{FF2B5EF4-FFF2-40B4-BE49-F238E27FC236}">
                <a16:creationId xmlns:a16="http://schemas.microsoft.com/office/drawing/2014/main" id="{F8F76C3E-BF74-4B81-9503-FE51E6CDEFA9}"/>
              </a:ext>
            </a:extLst>
          </p:cNvPr>
          <p:cNvPicPr>
            <a:picLocks noChangeAspect="1"/>
          </p:cNvPicPr>
          <p:nvPr/>
        </p:nvPicPr>
        <p:blipFill rotWithShape="1">
          <a:blip r:embed="rId2">
            <a:extLst>
              <a:ext uri="{28A0092B-C50C-407E-A947-70E740481C1C}">
                <a14:useLocalDpi xmlns:a14="http://schemas.microsoft.com/office/drawing/2010/main" val="0"/>
              </a:ext>
            </a:extLst>
          </a:blip>
          <a:srcRect l="2551" r="539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extBox 9"/>
          <p:cNvSpPr txBox="1"/>
          <p:nvPr/>
        </p:nvSpPr>
        <p:spPr>
          <a:xfrm>
            <a:off x="8718685" y="3689634"/>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3BAB459-3DE9-4558-AF0C-FEFDE2C2FB32}"/>
              </a:ext>
            </a:extLst>
          </p:cNvPr>
          <p:cNvSpPr>
            <a:spLocks noGrp="1"/>
          </p:cNvSpPr>
          <p:nvPr>
            <p:ph type="body" idx="1"/>
          </p:nvPr>
        </p:nvSpPr>
        <p:spPr>
          <a:xfrm>
            <a:off x="655321" y="2575034"/>
            <a:ext cx="5120113" cy="3462228"/>
          </a:xfrm>
        </p:spPr>
        <p:txBody>
          <a:bodyPr vert="horz" lIns="91440" tIns="45720" rIns="91440" bIns="45720" rtlCol="0">
            <a:normAutofit/>
          </a:bodyPr>
          <a:lstStyle/>
          <a:p>
            <a:pPr marL="127000" indent="-228600">
              <a:buFont typeface="Arial" panose="020B0604020202020204" pitchFamily="34" charset="0"/>
              <a:buChar char="•"/>
            </a:pPr>
            <a:r>
              <a:rPr lang="en-US" sz="1800" b="1" kern="1200">
                <a:solidFill>
                  <a:schemeClr val="tx1"/>
                </a:solidFill>
                <a:latin typeface="+mn-lt"/>
                <a:ea typeface="+mn-ea"/>
                <a:cs typeface="+mn-cs"/>
              </a:rPr>
              <a:t>Financial Return: </a:t>
            </a:r>
            <a:r>
              <a:rPr lang="en-US" sz="1800" kern="1200">
                <a:solidFill>
                  <a:schemeClr val="tx1"/>
                </a:solidFill>
                <a:latin typeface="+mn-lt"/>
                <a:ea typeface="+mn-ea"/>
                <a:cs typeface="+mn-cs"/>
              </a:rPr>
              <a:t>10% Return</a:t>
            </a:r>
          </a:p>
          <a:p>
            <a:pPr marL="127000" indent="-228600">
              <a:buFont typeface="Arial" panose="020B0604020202020204" pitchFamily="34" charset="0"/>
              <a:buChar char="•"/>
            </a:pPr>
            <a:r>
              <a:rPr lang="en-US" sz="1800" b="1" kern="1200">
                <a:solidFill>
                  <a:schemeClr val="tx1"/>
                </a:solidFill>
                <a:latin typeface="+mn-lt"/>
                <a:ea typeface="+mn-ea"/>
                <a:cs typeface="+mn-cs"/>
              </a:rPr>
              <a:t>Impact:</a:t>
            </a:r>
            <a:r>
              <a:rPr lang="en-US" sz="1800" kern="1200">
                <a:solidFill>
                  <a:schemeClr val="tx1"/>
                </a:solidFill>
                <a:latin typeface="+mn-lt"/>
                <a:ea typeface="+mn-ea"/>
                <a:cs typeface="+mn-cs"/>
              </a:rPr>
              <a:t> High</a:t>
            </a:r>
          </a:p>
          <a:p>
            <a:pPr marL="127000" indent="-228600">
              <a:buFont typeface="Arial" panose="020B0604020202020204" pitchFamily="34" charset="0"/>
              <a:buChar char="•"/>
            </a:pPr>
            <a:r>
              <a:rPr lang="en-US" sz="1800" b="1" kern="1200">
                <a:solidFill>
                  <a:schemeClr val="tx1"/>
                </a:solidFill>
                <a:latin typeface="+mn-lt"/>
                <a:ea typeface="+mn-ea"/>
                <a:cs typeface="+mn-cs"/>
              </a:rPr>
              <a:t>Structure</a:t>
            </a:r>
            <a:r>
              <a:rPr lang="en-US" sz="1800" kern="1200">
                <a:solidFill>
                  <a:schemeClr val="tx1"/>
                </a:solidFill>
                <a:latin typeface="+mn-lt"/>
                <a:ea typeface="+mn-ea"/>
                <a:cs typeface="+mn-cs"/>
              </a:rPr>
              <a:t>: Public Benefit Corp Owned by 	Nonprofit</a:t>
            </a:r>
          </a:p>
          <a:p>
            <a:pPr marL="127000" indent="-228600">
              <a:buFont typeface="Arial" panose="020B0604020202020204" pitchFamily="34" charset="0"/>
              <a:buChar char="•"/>
            </a:pPr>
            <a:r>
              <a:rPr lang="en-US" sz="1800" b="1" kern="1200">
                <a:solidFill>
                  <a:schemeClr val="tx1"/>
                </a:solidFill>
                <a:latin typeface="+mn-lt"/>
                <a:ea typeface="+mn-ea"/>
                <a:cs typeface="+mn-cs"/>
              </a:rPr>
              <a:t>Description</a:t>
            </a:r>
            <a:r>
              <a:rPr lang="en-US" sz="1800" kern="1200">
                <a:solidFill>
                  <a:schemeClr val="tx1"/>
                </a:solidFill>
                <a:latin typeface="+mn-lt"/>
                <a:ea typeface="+mn-ea"/>
                <a:cs typeface="+mn-cs"/>
              </a:rPr>
              <a:t>: App + Bricks &amp; Mortar</a:t>
            </a:r>
          </a:p>
          <a:p>
            <a:pPr marL="127000" indent="-228600">
              <a:buFont typeface="Arial" panose="020B0604020202020204" pitchFamily="34" charset="0"/>
              <a:buChar char="•"/>
            </a:pPr>
            <a:r>
              <a:rPr lang="en-US" sz="1800" b="1" kern="1200">
                <a:solidFill>
                  <a:schemeClr val="tx1"/>
                </a:solidFill>
                <a:latin typeface="+mn-lt"/>
                <a:ea typeface="+mn-ea"/>
                <a:cs typeface="+mn-cs"/>
              </a:rPr>
              <a:t>Investment Type</a:t>
            </a:r>
            <a:r>
              <a:rPr lang="en-US" sz="1800" kern="1200">
                <a:solidFill>
                  <a:schemeClr val="tx1"/>
                </a:solidFill>
                <a:latin typeface="+mn-lt"/>
                <a:ea typeface="+mn-ea"/>
                <a:cs typeface="+mn-cs"/>
              </a:rPr>
              <a:t>: Royalty</a:t>
            </a:r>
          </a:p>
          <a:p>
            <a:pPr marL="127000" indent="-228600">
              <a:buFont typeface="Arial" panose="020B0604020202020204" pitchFamily="34" charset="0"/>
              <a:buChar char="•"/>
            </a:pPr>
            <a:r>
              <a:rPr lang="en-US" sz="1800" b="1" kern="1200">
                <a:solidFill>
                  <a:schemeClr val="tx1"/>
                </a:solidFill>
                <a:latin typeface="+mn-lt"/>
                <a:ea typeface="+mn-ea"/>
                <a:cs typeface="+mn-cs"/>
              </a:rPr>
              <a:t>Risk</a:t>
            </a:r>
            <a:r>
              <a:rPr lang="en-US" sz="1800" kern="1200">
                <a:solidFill>
                  <a:schemeClr val="tx1"/>
                </a:solidFill>
                <a:latin typeface="+mn-lt"/>
                <a:ea typeface="+mn-ea"/>
                <a:cs typeface="+mn-cs"/>
              </a:rPr>
              <a:t>: Moderate</a:t>
            </a:r>
          </a:p>
          <a:p>
            <a:pPr marL="0" indent="-228600">
              <a:buFont typeface="Arial" panose="020B0604020202020204" pitchFamily="34" charset="0"/>
              <a:buChar char="•"/>
            </a:pPr>
            <a:r>
              <a:rPr lang="en-US" sz="1800" kern="1200">
                <a:solidFill>
                  <a:schemeClr val="tx1"/>
                </a:solidFill>
                <a:latin typeface="+mn-lt"/>
                <a:ea typeface="+mn-ea"/>
                <a:cs typeface="+mn-cs"/>
              </a:rPr>
              <a:t>		</a:t>
            </a:r>
          </a:p>
        </p:txBody>
      </p:sp>
      <p:sp>
        <p:nvSpPr>
          <p:cNvPr id="6" name="Title 1"/>
          <p:cNvSpPr>
            <a:spLocks noGrp="1"/>
          </p:cNvSpPr>
          <p:nvPr>
            <p:ph type="ctrTitle"/>
          </p:nvPr>
        </p:nvSpPr>
        <p:spPr>
          <a:xfrm>
            <a:off x="655320" y="365125"/>
            <a:ext cx="5120114" cy="1692794"/>
          </a:xfrm>
        </p:spPr>
        <p:txBody>
          <a:bodyPr vert="horz" lIns="91440" tIns="45720" rIns="91440" bIns="45720" rtlCol="0" anchor="ctr">
            <a:normAutofit/>
          </a:bodyPr>
          <a:lstStyle/>
          <a:p>
            <a:pPr>
              <a:spcBef>
                <a:spcPct val="0"/>
              </a:spcBef>
            </a:pPr>
            <a:r>
              <a:rPr lang="en-US" sz="4400" b="1" kern="1200">
                <a:solidFill>
                  <a:schemeClr val="tx1"/>
                </a:solidFill>
                <a:latin typeface="+mj-lt"/>
                <a:ea typeface="+mj-ea"/>
                <a:cs typeface="+mj-cs"/>
              </a:rPr>
              <a:t>Champion &amp; Clydesdales?</a:t>
            </a:r>
          </a:p>
        </p:txBody>
      </p:sp>
    </p:spTree>
    <p:extLst>
      <p:ext uri="{BB962C8B-B14F-4D97-AF65-F5344CB8AC3E}">
        <p14:creationId xmlns:p14="http://schemas.microsoft.com/office/powerpoint/2010/main" val="284497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6B68203D-2C1A-4399-8583-56FD17516A3D}"/>
              </a:ext>
            </a:extLst>
          </p:cNvPr>
          <p:cNvSpPr/>
          <p:nvPr/>
        </p:nvSpPr>
        <p:spPr>
          <a:xfrm>
            <a:off x="1239323" y="5175850"/>
            <a:ext cx="10394835" cy="649856"/>
          </a:xfrm>
          <a:prstGeom prst="rightArrow">
            <a:avLst/>
          </a:prstGeom>
          <a:solidFill>
            <a:srgbClr val="CB1C2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234338D-DDFC-4ABB-8B29-228427B553CB}"/>
              </a:ext>
            </a:extLst>
          </p:cNvPr>
          <p:cNvSpPr txBox="1"/>
          <p:nvPr/>
        </p:nvSpPr>
        <p:spPr>
          <a:xfrm>
            <a:off x="1239323" y="3279298"/>
            <a:ext cx="106593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Nonprofit	Clydesdale	      Mustang  	      Zebra		Unicorn		</a:t>
            </a:r>
          </a:p>
        </p:txBody>
      </p:sp>
      <p:sp>
        <p:nvSpPr>
          <p:cNvPr id="7" name="TextBox 6">
            <a:extLst>
              <a:ext uri="{FF2B5EF4-FFF2-40B4-BE49-F238E27FC236}">
                <a16:creationId xmlns:a16="http://schemas.microsoft.com/office/drawing/2014/main" id="{7D06947E-F593-4892-8EFC-D67703220FBF}"/>
              </a:ext>
            </a:extLst>
          </p:cNvPr>
          <p:cNvSpPr txBox="1"/>
          <p:nvPr/>
        </p:nvSpPr>
        <p:spPr>
          <a:xfrm>
            <a:off x="1127182" y="5714276"/>
            <a:ext cx="98432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-100%	   -65% 	         0%	    10%		   30%		</a:t>
            </a:r>
          </a:p>
        </p:txBody>
      </p:sp>
      <p:sp>
        <p:nvSpPr>
          <p:cNvPr id="8" name="TextBox 7">
            <a:extLst>
              <a:ext uri="{FF2B5EF4-FFF2-40B4-BE49-F238E27FC236}">
                <a16:creationId xmlns:a16="http://schemas.microsoft.com/office/drawing/2014/main" id="{16B1793C-F9BA-4876-AF9E-E75E900BFC83}"/>
              </a:ext>
            </a:extLst>
          </p:cNvPr>
          <p:cNvSpPr txBox="1"/>
          <p:nvPr/>
        </p:nvSpPr>
        <p:spPr>
          <a:xfrm>
            <a:off x="1308335" y="4379339"/>
            <a:ext cx="10130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Donor		Champion	     Catalyst	Hero			Angel	</a:t>
            </a:r>
          </a:p>
        </p:txBody>
      </p:sp>
      <p:cxnSp>
        <p:nvCxnSpPr>
          <p:cNvPr id="9" name="Connector: Elbow 8">
            <a:extLst>
              <a:ext uri="{FF2B5EF4-FFF2-40B4-BE49-F238E27FC236}">
                <a16:creationId xmlns:a16="http://schemas.microsoft.com/office/drawing/2014/main" id="{9F7FB41B-C36E-441F-A585-C0F0E88E6DCD}"/>
              </a:ext>
            </a:extLst>
          </p:cNvPr>
          <p:cNvCxnSpPr/>
          <p:nvPr/>
        </p:nvCxnSpPr>
        <p:spPr>
          <a:xfrm rot="5400000">
            <a:off x="2849593" y="5178725"/>
            <a:ext cx="5750" cy="127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7" name="Picture 16" descr="Untitled design (6).png">
            <a:extLst>
              <a:ext uri="{FF2B5EF4-FFF2-40B4-BE49-F238E27FC236}">
                <a16:creationId xmlns:a16="http://schemas.microsoft.com/office/drawing/2014/main" id="{E734AF2E-4A44-415B-8903-AE90782A5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18" y="427276"/>
            <a:ext cx="1786467" cy="1786467"/>
          </a:xfrm>
          <a:prstGeom prst="ellipse">
            <a:avLst/>
          </a:prstGeom>
        </p:spPr>
      </p:pic>
      <p:pic>
        <p:nvPicPr>
          <p:cNvPr id="18" name="Picture 17" descr="Untitled design (5).png">
            <a:extLst>
              <a:ext uri="{FF2B5EF4-FFF2-40B4-BE49-F238E27FC236}">
                <a16:creationId xmlns:a16="http://schemas.microsoft.com/office/drawing/2014/main" id="{BD72D83E-200C-473C-9D18-5C173B5F8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041" y="427276"/>
            <a:ext cx="1786467" cy="1786467"/>
          </a:xfrm>
          <a:prstGeom prst="ellipse">
            <a:avLst/>
          </a:prstGeom>
        </p:spPr>
      </p:pic>
      <p:pic>
        <p:nvPicPr>
          <p:cNvPr id="19" name="Picture 18" descr="Untitled design (3).png">
            <a:extLst>
              <a:ext uri="{FF2B5EF4-FFF2-40B4-BE49-F238E27FC236}">
                <a16:creationId xmlns:a16="http://schemas.microsoft.com/office/drawing/2014/main" id="{49624836-8D11-4FF5-8394-D7BE414F3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710" y="449071"/>
            <a:ext cx="1764673" cy="1764673"/>
          </a:xfrm>
          <a:prstGeom prst="ellipse">
            <a:avLst/>
          </a:prstGeom>
        </p:spPr>
      </p:pic>
      <p:pic>
        <p:nvPicPr>
          <p:cNvPr id="20" name="Picture 19" descr="Untitled design (4).png">
            <a:extLst>
              <a:ext uri="{FF2B5EF4-FFF2-40B4-BE49-F238E27FC236}">
                <a16:creationId xmlns:a16="http://schemas.microsoft.com/office/drawing/2014/main" id="{1CABE219-84F0-4E79-97A6-EA70022FF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220" y="449071"/>
            <a:ext cx="1764672" cy="1764672"/>
          </a:xfrm>
          <a:prstGeom prst="ellipse">
            <a:avLst/>
          </a:prstGeom>
        </p:spPr>
      </p:pic>
      <p:pic>
        <p:nvPicPr>
          <p:cNvPr id="4" name="Picture 3">
            <a:extLst>
              <a:ext uri="{FF2B5EF4-FFF2-40B4-BE49-F238E27FC236}">
                <a16:creationId xmlns:a16="http://schemas.microsoft.com/office/drawing/2014/main" id="{B60235C2-861C-4FF8-9D7F-02A05844DE61}"/>
              </a:ext>
            </a:extLst>
          </p:cNvPr>
          <p:cNvPicPr>
            <a:picLocks noChangeAspect="1"/>
          </p:cNvPicPr>
          <p:nvPr/>
        </p:nvPicPr>
        <p:blipFill>
          <a:blip r:embed="rId6"/>
          <a:stretch>
            <a:fillRect/>
          </a:stretch>
        </p:blipFill>
        <p:spPr>
          <a:xfrm rot="16643674">
            <a:off x="2065212" y="4779032"/>
            <a:ext cx="1582322" cy="1582322"/>
          </a:xfrm>
          <a:prstGeom prst="rect">
            <a:avLst/>
          </a:prstGeom>
        </p:spPr>
      </p:pic>
    </p:spTree>
    <p:extLst>
      <p:ext uri="{BB962C8B-B14F-4D97-AF65-F5344CB8AC3E}">
        <p14:creationId xmlns:p14="http://schemas.microsoft.com/office/powerpoint/2010/main" val="2889094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3D98FD-5964-4F1E-B896-26C8B38DB331}"/>
              </a:ext>
            </a:extLst>
          </p:cNvPr>
          <p:cNvSpPr>
            <a:spLocks noGrp="1"/>
          </p:cNvSpPr>
          <p:nvPr>
            <p:ph type="body" idx="1"/>
          </p:nvPr>
        </p:nvSpPr>
        <p:spPr/>
        <p:txBody>
          <a:bodyPr/>
          <a:lstStyle/>
          <a:p>
            <a:r>
              <a:rPr lang="it-IT" dirty="0"/>
              <a:t>Unicorn 		10x</a:t>
            </a:r>
          </a:p>
          <a:p>
            <a:r>
              <a:rPr lang="it-IT" dirty="0"/>
              <a:t>Zebra		2x</a:t>
            </a:r>
          </a:p>
          <a:p>
            <a:r>
              <a:rPr lang="it-IT" dirty="0"/>
              <a:t>Mustang		0%</a:t>
            </a:r>
          </a:p>
          <a:p>
            <a:r>
              <a:rPr lang="it-IT" dirty="0"/>
              <a:t>Clydesdale 	-65%</a:t>
            </a:r>
          </a:p>
          <a:p>
            <a:r>
              <a:rPr lang="it-IT" dirty="0"/>
              <a:t>Nonprofit 		-100%</a:t>
            </a:r>
          </a:p>
          <a:p>
            <a:endParaRPr lang="en-US" dirty="0"/>
          </a:p>
        </p:txBody>
      </p:sp>
      <p:sp>
        <p:nvSpPr>
          <p:cNvPr id="3" name="Title 2">
            <a:extLst>
              <a:ext uri="{FF2B5EF4-FFF2-40B4-BE49-F238E27FC236}">
                <a16:creationId xmlns:a16="http://schemas.microsoft.com/office/drawing/2014/main" id="{3DA0D9B3-B63A-44A3-94BF-915D26DE4924}"/>
              </a:ext>
            </a:extLst>
          </p:cNvPr>
          <p:cNvSpPr>
            <a:spLocks noGrp="1"/>
          </p:cNvSpPr>
          <p:nvPr>
            <p:ph type="ctrTitle"/>
          </p:nvPr>
        </p:nvSpPr>
        <p:spPr>
          <a:xfrm>
            <a:off x="626533" y="953029"/>
            <a:ext cx="9441492" cy="723370"/>
          </a:xfrm>
        </p:spPr>
        <p:txBody>
          <a:bodyPr/>
          <a:lstStyle/>
          <a:p>
            <a:r>
              <a:rPr lang="en-US" dirty="0"/>
              <a:t>What is your vote for the </a:t>
            </a:r>
            <a:r>
              <a:rPr lang="en-US" dirty="0" err="1"/>
              <a:t>mama’hood</a:t>
            </a:r>
            <a:r>
              <a:rPr lang="en-US" dirty="0"/>
              <a:t>?</a:t>
            </a:r>
          </a:p>
        </p:txBody>
      </p:sp>
    </p:spTree>
    <p:extLst>
      <p:ext uri="{BB962C8B-B14F-4D97-AF65-F5344CB8AC3E}">
        <p14:creationId xmlns:p14="http://schemas.microsoft.com/office/powerpoint/2010/main" val="2898084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a:stretch/>
        </p:blipFill>
        <p:spPr>
          <a:xfrm>
            <a:off x="8212586" y="4875096"/>
            <a:ext cx="1616338" cy="1231955"/>
          </a:xfrm>
          <a:prstGeom prst="rect">
            <a:avLst/>
          </a:prstGeom>
          <a:noFill/>
          <a:ln>
            <a:noFill/>
          </a:ln>
        </p:spPr>
      </p:pic>
      <p:pic>
        <p:nvPicPr>
          <p:cNvPr id="152" name="Shape 152" descr="ttps://media.licdn.com/media/p/8/005/0af/3f5/3a57d0d.jpg"/>
          <p:cNvPicPr preferRelativeResize="0"/>
          <p:nvPr/>
        </p:nvPicPr>
        <p:blipFill rotWithShape="1">
          <a:blip r:embed="rId4">
            <a:alphaModFix/>
          </a:blip>
          <a:srcRect/>
          <a:stretch/>
        </p:blipFill>
        <p:spPr>
          <a:xfrm>
            <a:off x="3130949" y="2685305"/>
            <a:ext cx="1371257" cy="1371257"/>
          </a:xfrm>
          <a:prstGeom prst="rect">
            <a:avLst/>
          </a:prstGeom>
          <a:noFill/>
          <a:ln w="9525" cap="flat" cmpd="sng">
            <a:solidFill>
              <a:schemeClr val="dk1"/>
            </a:solidFill>
            <a:prstDash val="solid"/>
            <a:round/>
            <a:headEnd type="none" w="med" len="med"/>
            <a:tailEnd type="none" w="med" len="med"/>
          </a:ln>
        </p:spPr>
      </p:pic>
      <p:pic>
        <p:nvPicPr>
          <p:cNvPr id="153" name="Shape 153" descr="https://media.licdn.com/media/AAEAAQAAAAAAAAMdAAAAJGY3M2M3MTgwLTAxZWYtNDVkMi04NzZiLWE4YWNkYTllM2ZjNw.jpg"/>
          <p:cNvPicPr preferRelativeResize="0"/>
          <p:nvPr/>
        </p:nvPicPr>
        <p:blipFill rotWithShape="1">
          <a:blip r:embed="rId5">
            <a:alphaModFix/>
          </a:blip>
          <a:srcRect/>
          <a:stretch/>
        </p:blipFill>
        <p:spPr>
          <a:xfrm>
            <a:off x="9106411" y="326735"/>
            <a:ext cx="1370228" cy="1370228"/>
          </a:xfrm>
          <a:prstGeom prst="rect">
            <a:avLst/>
          </a:prstGeom>
          <a:noFill/>
          <a:ln w="9525" cap="flat" cmpd="sng">
            <a:solidFill>
              <a:schemeClr val="dk1"/>
            </a:solidFill>
            <a:prstDash val="solid"/>
            <a:round/>
            <a:headEnd type="none" w="med" len="med"/>
            <a:tailEnd type="none" w="med" len="med"/>
          </a:ln>
        </p:spPr>
      </p:pic>
      <p:pic>
        <p:nvPicPr>
          <p:cNvPr id="154" name="Shape 154" descr="https://media.licdn.com/media/AAEAAQAAAAAAAAINAAAAJGZjZjNkZDYyLTlmNWUtNDFmYy05NTA4LWVkZTEyZjVkNWI0Nw.jpg"/>
          <p:cNvPicPr preferRelativeResize="0"/>
          <p:nvPr/>
        </p:nvPicPr>
        <p:blipFill rotWithShape="1">
          <a:blip r:embed="rId6">
            <a:alphaModFix/>
          </a:blip>
          <a:srcRect/>
          <a:stretch/>
        </p:blipFill>
        <p:spPr>
          <a:xfrm>
            <a:off x="4620692" y="326735"/>
            <a:ext cx="1371600" cy="1371600"/>
          </a:xfrm>
          <a:prstGeom prst="rect">
            <a:avLst/>
          </a:prstGeom>
          <a:noFill/>
          <a:ln w="9525" cap="flat" cmpd="sng">
            <a:solidFill>
              <a:schemeClr val="dk1"/>
            </a:solidFill>
            <a:prstDash val="solid"/>
            <a:round/>
            <a:headEnd type="none" w="med" len="med"/>
            <a:tailEnd type="none" w="med" len="med"/>
          </a:ln>
        </p:spPr>
      </p:pic>
      <p:pic>
        <p:nvPicPr>
          <p:cNvPr id="155" name="Shape 155" descr="https://media.licdn.com/media/AAEAAQAAAAAAAAdZAAAAJGMyNjllMDZlLTM2NDUtNDczNS1hZTkzLWUwOGNmNzAzZDI0Ng.jpg"/>
          <p:cNvPicPr preferRelativeResize="0"/>
          <p:nvPr/>
        </p:nvPicPr>
        <p:blipFill rotWithShape="1">
          <a:blip r:embed="rId7">
            <a:alphaModFix/>
          </a:blip>
          <a:srcRect/>
          <a:stretch/>
        </p:blipFill>
        <p:spPr>
          <a:xfrm>
            <a:off x="9106411" y="2685305"/>
            <a:ext cx="1370445" cy="1370445"/>
          </a:xfrm>
          <a:prstGeom prst="rect">
            <a:avLst/>
          </a:prstGeom>
          <a:noFill/>
          <a:ln w="9525" cap="flat" cmpd="sng">
            <a:solidFill>
              <a:schemeClr val="dk1"/>
            </a:solidFill>
            <a:prstDash val="solid"/>
            <a:round/>
            <a:headEnd type="none" w="med" len="med"/>
            <a:tailEnd type="none" w="med" len="med"/>
          </a:ln>
        </p:spPr>
      </p:pic>
      <p:pic>
        <p:nvPicPr>
          <p:cNvPr id="157" name="Shape 157" descr="ttps://media.licdn.com/mpr/mpr/shrinknp_400_400/p/8/000/245/20e/3cbc864.jpg"/>
          <p:cNvPicPr preferRelativeResize="0"/>
          <p:nvPr/>
        </p:nvPicPr>
        <p:blipFill rotWithShape="1">
          <a:blip r:embed="rId8">
            <a:alphaModFix/>
          </a:blip>
          <a:srcRect/>
          <a:stretch/>
        </p:blipFill>
        <p:spPr>
          <a:xfrm>
            <a:off x="6110364" y="2685305"/>
            <a:ext cx="1371600" cy="1371600"/>
          </a:xfrm>
          <a:prstGeom prst="rect">
            <a:avLst/>
          </a:prstGeom>
          <a:noFill/>
          <a:ln w="9525" cap="flat" cmpd="sng">
            <a:solidFill>
              <a:schemeClr val="dk1"/>
            </a:solidFill>
            <a:prstDash val="solid"/>
            <a:round/>
            <a:headEnd type="none" w="med" len="med"/>
            <a:tailEnd type="none" w="med" len="med"/>
          </a:ln>
        </p:spPr>
      </p:pic>
      <p:pic>
        <p:nvPicPr>
          <p:cNvPr id="158" name="Shape 158" descr="TeamPhotoslow-7.jpg"/>
          <p:cNvPicPr preferRelativeResize="0"/>
          <p:nvPr/>
        </p:nvPicPr>
        <p:blipFill rotWithShape="1">
          <a:blip r:embed="rId9">
            <a:alphaModFix/>
          </a:blip>
          <a:srcRect b="33333"/>
          <a:stretch/>
        </p:blipFill>
        <p:spPr>
          <a:xfrm>
            <a:off x="1626688" y="326735"/>
            <a:ext cx="1369302" cy="1369304"/>
          </a:xfrm>
          <a:prstGeom prst="rect">
            <a:avLst/>
          </a:prstGeom>
          <a:noFill/>
          <a:ln w="9525" cap="flat" cmpd="sng">
            <a:solidFill>
              <a:schemeClr val="dk1"/>
            </a:solidFill>
            <a:prstDash val="solid"/>
            <a:round/>
            <a:headEnd type="none" w="med" len="med"/>
            <a:tailEnd type="none" w="med" len="med"/>
          </a:ln>
        </p:spPr>
      </p:pic>
      <p:pic>
        <p:nvPicPr>
          <p:cNvPr id="159" name="Shape 159" descr="https://media.licdn.com/media/p/4/000/183/1af/26f89bf.jpg"/>
          <p:cNvPicPr preferRelativeResize="0"/>
          <p:nvPr/>
        </p:nvPicPr>
        <p:blipFill rotWithShape="1">
          <a:blip r:embed="rId10">
            <a:alphaModFix/>
          </a:blip>
          <a:srcRect/>
          <a:stretch/>
        </p:blipFill>
        <p:spPr>
          <a:xfrm>
            <a:off x="7604467" y="326735"/>
            <a:ext cx="1371600" cy="1371600"/>
          </a:xfrm>
          <a:prstGeom prst="rect">
            <a:avLst/>
          </a:prstGeom>
          <a:noFill/>
          <a:ln w="9525" cap="flat" cmpd="sng">
            <a:solidFill>
              <a:schemeClr val="dk1"/>
            </a:solidFill>
            <a:prstDash val="solid"/>
            <a:round/>
            <a:headEnd type="none" w="med" len="med"/>
            <a:tailEnd type="none" w="med" len="med"/>
          </a:ln>
        </p:spPr>
      </p:pic>
      <p:pic>
        <p:nvPicPr>
          <p:cNvPr id="160" name="Shape 160" descr="https://media.licdn.com/media/p/5/005/078/200/1ac622d.jpg"/>
          <p:cNvPicPr preferRelativeResize="0"/>
          <p:nvPr/>
        </p:nvPicPr>
        <p:blipFill rotWithShape="1">
          <a:blip r:embed="rId11">
            <a:alphaModFix/>
          </a:blip>
          <a:srcRect/>
          <a:stretch/>
        </p:blipFill>
        <p:spPr>
          <a:xfrm>
            <a:off x="6110362" y="326735"/>
            <a:ext cx="1370445" cy="1370445"/>
          </a:xfrm>
          <a:prstGeom prst="rect">
            <a:avLst/>
          </a:prstGeom>
          <a:noFill/>
          <a:ln w="9525" cap="flat" cmpd="sng">
            <a:solidFill>
              <a:schemeClr val="dk1"/>
            </a:solidFill>
            <a:prstDash val="solid"/>
            <a:round/>
            <a:headEnd type="none" w="med" len="med"/>
            <a:tailEnd type="none" w="med" len="med"/>
          </a:ln>
        </p:spPr>
      </p:pic>
      <p:pic>
        <p:nvPicPr>
          <p:cNvPr id="161" name="Shape 161" descr="https://media.licdn.com/media/AAEAAQAAAAAAAAZaAAAAJDg2M2FlOTFjLTFkODItNDYzNi05N2Y2LWVkYjRjYmU4MDE1Mg.jpg"/>
          <p:cNvPicPr preferRelativeResize="0"/>
          <p:nvPr/>
        </p:nvPicPr>
        <p:blipFill rotWithShape="1">
          <a:blip r:embed="rId12">
            <a:alphaModFix/>
          </a:blip>
          <a:srcRect/>
          <a:stretch/>
        </p:blipFill>
        <p:spPr>
          <a:xfrm>
            <a:off x="4621276" y="4866108"/>
            <a:ext cx="1368170" cy="1368170"/>
          </a:xfrm>
          <a:prstGeom prst="rect">
            <a:avLst/>
          </a:prstGeom>
          <a:noFill/>
          <a:ln w="9525" cap="flat" cmpd="sng">
            <a:solidFill>
              <a:schemeClr val="dk1"/>
            </a:solidFill>
            <a:prstDash val="solid"/>
            <a:round/>
            <a:headEnd type="none" w="med" len="med"/>
            <a:tailEnd type="none" w="med" len="med"/>
          </a:ln>
        </p:spPr>
      </p:pic>
      <p:pic>
        <p:nvPicPr>
          <p:cNvPr id="162" name="Shape 162" descr="https://media.licdn.com/media/AAEAAQAAAAAAAAJVAAAAJDljNjQzOWE3LWRkYzktNDkyMi05NTk3LTU4YmY2NDFkOWUzMw.jpg"/>
          <p:cNvPicPr preferRelativeResize="0"/>
          <p:nvPr/>
        </p:nvPicPr>
        <p:blipFill rotWithShape="1">
          <a:blip r:embed="rId13">
            <a:alphaModFix/>
          </a:blip>
          <a:srcRect/>
          <a:stretch/>
        </p:blipFill>
        <p:spPr>
          <a:xfrm>
            <a:off x="6110039" y="4866108"/>
            <a:ext cx="1369199" cy="1369199"/>
          </a:xfrm>
          <a:prstGeom prst="rect">
            <a:avLst/>
          </a:prstGeom>
          <a:noFill/>
          <a:ln w="9525" cap="flat" cmpd="sng">
            <a:solidFill>
              <a:schemeClr val="dk1"/>
            </a:solidFill>
            <a:prstDash val="solid"/>
            <a:round/>
            <a:headEnd type="none" w="med" len="med"/>
            <a:tailEnd type="none" w="med" len="med"/>
          </a:ln>
        </p:spPr>
      </p:pic>
      <p:pic>
        <p:nvPicPr>
          <p:cNvPr id="163" name="Shape 163" descr="https://media.licdn.com/media/p/1/005/015/154/38ea5ba.jpg"/>
          <p:cNvPicPr preferRelativeResize="0"/>
          <p:nvPr/>
        </p:nvPicPr>
        <p:blipFill rotWithShape="1">
          <a:blip r:embed="rId14">
            <a:alphaModFix/>
          </a:blip>
          <a:srcRect/>
          <a:stretch/>
        </p:blipFill>
        <p:spPr>
          <a:xfrm>
            <a:off x="1624779" y="4866108"/>
            <a:ext cx="1369131" cy="1369131"/>
          </a:xfrm>
          <a:prstGeom prst="rect">
            <a:avLst/>
          </a:prstGeom>
          <a:noFill/>
          <a:ln w="9525" cap="flat" cmpd="sng">
            <a:solidFill>
              <a:schemeClr val="dk1"/>
            </a:solidFill>
            <a:prstDash val="solid"/>
            <a:round/>
            <a:headEnd type="none" w="med" len="med"/>
            <a:tailEnd type="none" w="med" len="med"/>
          </a:ln>
        </p:spPr>
      </p:pic>
      <p:pic>
        <p:nvPicPr>
          <p:cNvPr id="164" name="Shape 164"/>
          <p:cNvPicPr preferRelativeResize="0"/>
          <p:nvPr/>
        </p:nvPicPr>
        <p:blipFill rotWithShape="1">
          <a:blip r:embed="rId15">
            <a:alphaModFix/>
          </a:blip>
          <a:srcRect/>
          <a:stretch/>
        </p:blipFill>
        <p:spPr>
          <a:xfrm>
            <a:off x="1624779" y="2685305"/>
            <a:ext cx="1369405" cy="1369405"/>
          </a:xfrm>
          <a:prstGeom prst="rect">
            <a:avLst/>
          </a:prstGeom>
          <a:noFill/>
          <a:ln w="9525" cap="flat" cmpd="sng">
            <a:solidFill>
              <a:schemeClr val="dk1"/>
            </a:solidFill>
            <a:prstDash val="solid"/>
            <a:round/>
            <a:headEnd type="none" w="med" len="med"/>
            <a:tailEnd type="none" w="med" len="med"/>
          </a:ln>
        </p:spPr>
      </p:pic>
      <p:pic>
        <p:nvPicPr>
          <p:cNvPr id="165" name="Shape 165" descr="TeamPhotoslow-10.jpg"/>
          <p:cNvPicPr preferRelativeResize="0"/>
          <p:nvPr/>
        </p:nvPicPr>
        <p:blipFill rotWithShape="1">
          <a:blip r:embed="rId16">
            <a:alphaModFix/>
          </a:blip>
          <a:srcRect b="33333"/>
          <a:stretch/>
        </p:blipFill>
        <p:spPr>
          <a:xfrm>
            <a:off x="4619285" y="2685305"/>
            <a:ext cx="1369360" cy="1369360"/>
          </a:xfrm>
          <a:prstGeom prst="rect">
            <a:avLst/>
          </a:prstGeom>
          <a:noFill/>
          <a:ln w="9525" cap="flat" cmpd="sng">
            <a:solidFill>
              <a:schemeClr val="dk1"/>
            </a:solidFill>
            <a:prstDash val="solid"/>
            <a:round/>
            <a:headEnd type="none" w="med" len="med"/>
            <a:tailEnd type="none" w="med" len="med"/>
          </a:ln>
        </p:spPr>
      </p:pic>
      <p:pic>
        <p:nvPicPr>
          <p:cNvPr id="166" name="Shape 166" descr="Image result for laura clise"/>
          <p:cNvPicPr preferRelativeResize="0"/>
          <p:nvPr/>
        </p:nvPicPr>
        <p:blipFill rotWithShape="1">
          <a:blip r:embed="rId17">
            <a:alphaModFix/>
          </a:blip>
          <a:srcRect/>
          <a:stretch/>
        </p:blipFill>
        <p:spPr>
          <a:xfrm>
            <a:off x="7615334" y="2685305"/>
            <a:ext cx="1371600" cy="1371600"/>
          </a:xfrm>
          <a:prstGeom prst="rect">
            <a:avLst/>
          </a:prstGeom>
          <a:noFill/>
          <a:ln>
            <a:noFill/>
          </a:ln>
        </p:spPr>
      </p:pic>
      <p:pic>
        <p:nvPicPr>
          <p:cNvPr id="167" name="Shape 167" descr="TeamPhotoslow-1.jpg"/>
          <p:cNvPicPr preferRelativeResize="0"/>
          <p:nvPr/>
        </p:nvPicPr>
        <p:blipFill rotWithShape="1">
          <a:blip r:embed="rId18">
            <a:alphaModFix/>
          </a:blip>
          <a:srcRect b="33333"/>
          <a:stretch/>
        </p:blipFill>
        <p:spPr>
          <a:xfrm>
            <a:off x="3099972" y="4843053"/>
            <a:ext cx="1416059" cy="1416055"/>
          </a:xfrm>
          <a:prstGeom prst="rect">
            <a:avLst/>
          </a:prstGeom>
          <a:noFill/>
          <a:ln>
            <a:noFill/>
          </a:ln>
        </p:spPr>
      </p:pic>
      <p:pic>
        <p:nvPicPr>
          <p:cNvPr id="4098" name="Picture 2" descr="Image result for john o'halloran seattle">
            <a:extLst>
              <a:ext uri="{FF2B5EF4-FFF2-40B4-BE49-F238E27FC236}">
                <a16:creationId xmlns:a16="http://schemas.microsoft.com/office/drawing/2014/main" id="{C74FBEC0-64A2-4B2D-B5F7-757138C8BE6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1313" b="25109"/>
          <a:stretch/>
        </p:blipFill>
        <p:spPr bwMode="auto">
          <a:xfrm>
            <a:off x="3103786" y="319548"/>
            <a:ext cx="1435837" cy="1369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90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838200" y="1846869"/>
            <a:ext cx="10515599" cy="657754"/>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buClr>
                <a:srgbClr val="0081CB"/>
              </a:buClr>
              <a:buSzPct val="25000"/>
              <a:buFont typeface="Century Gothic"/>
              <a:buNone/>
            </a:pPr>
            <a:br>
              <a:rPr lang="en-US" sz="4400" b="1" i="0" u="none" strike="noStrike" cap="none">
                <a:solidFill>
                  <a:srgbClr val="0081CB"/>
                </a:solidFill>
                <a:latin typeface="Century Gothic"/>
                <a:ea typeface="Century Gothic"/>
                <a:cs typeface="Century Gothic"/>
                <a:sym typeface="Century Gothic"/>
              </a:rPr>
            </a:br>
            <a:r>
              <a:rPr lang="en-US" sz="4400" b="1" i="0" u="none" strike="noStrike" cap="none">
                <a:solidFill>
                  <a:srgbClr val="0081CB"/>
                </a:solidFill>
                <a:latin typeface="Century Gothic"/>
                <a:ea typeface="Century Gothic"/>
                <a:cs typeface="Century Gothic"/>
                <a:sym typeface="Century Gothic"/>
              </a:rPr>
              <a:t>Philanthropy is an investment</a:t>
            </a:r>
            <a:br>
              <a:rPr lang="en-US" sz="4400" b="1" i="0" u="none" strike="noStrike" cap="none">
                <a:solidFill>
                  <a:srgbClr val="0081CB"/>
                </a:solidFill>
                <a:latin typeface="Century Gothic"/>
                <a:ea typeface="Century Gothic"/>
                <a:cs typeface="Century Gothic"/>
                <a:sym typeface="Century Gothic"/>
              </a:rPr>
            </a:br>
            <a:r>
              <a:rPr lang="en-US" sz="4400" b="1" i="0" u="none" strike="noStrike" cap="none">
                <a:solidFill>
                  <a:srgbClr val="0081CB"/>
                </a:solidFill>
                <a:latin typeface="Century Gothic"/>
                <a:ea typeface="Century Gothic"/>
                <a:cs typeface="Century Gothic"/>
                <a:sym typeface="Century Gothic"/>
              </a:rPr>
              <a:t>All investments have impact</a:t>
            </a:r>
            <a:br>
              <a:rPr lang="en-US" sz="4400" b="1" i="0" u="none" strike="noStrike" cap="none">
                <a:solidFill>
                  <a:srgbClr val="0081CB"/>
                </a:solidFill>
                <a:latin typeface="Century Gothic"/>
                <a:ea typeface="Century Gothic"/>
                <a:cs typeface="Century Gothic"/>
                <a:sym typeface="Century Gothic"/>
              </a:rPr>
            </a:br>
            <a:br>
              <a:rPr lang="en-US" sz="4400" b="1" i="0" u="none" strike="noStrike" cap="none">
                <a:solidFill>
                  <a:srgbClr val="0081CB"/>
                </a:solidFill>
                <a:latin typeface="Century Gothic"/>
                <a:ea typeface="Century Gothic"/>
                <a:cs typeface="Century Gothic"/>
                <a:sym typeface="Century Gothic"/>
              </a:rPr>
            </a:br>
            <a:endParaRPr lang="en-US" sz="4400" b="1" i="0" u="none" strike="noStrike" cap="none">
              <a:solidFill>
                <a:srgbClr val="0081CB"/>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626533" y="631295"/>
            <a:ext cx="6891866" cy="72337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chemeClr val="accent1"/>
              </a:buClr>
              <a:buSzPct val="25000"/>
              <a:buFont typeface="Century Gothic"/>
              <a:buNone/>
            </a:pPr>
            <a:r>
              <a:rPr lang="en-US" sz="3600" b="0" i="0" u="none" strike="noStrike" cap="none">
                <a:solidFill>
                  <a:schemeClr val="accent1"/>
                </a:solidFill>
                <a:latin typeface="Century Gothic"/>
                <a:ea typeface="Century Gothic"/>
                <a:cs typeface="Century Gothic"/>
                <a:sym typeface="Century Gothic"/>
              </a:rPr>
              <a:t>Investor Readiness Workshop</a:t>
            </a:r>
          </a:p>
        </p:txBody>
      </p:sp>
      <p:sp>
        <p:nvSpPr>
          <p:cNvPr id="215" name="Shape 215"/>
          <p:cNvSpPr txBox="1">
            <a:spLocks noGrp="1"/>
          </p:cNvSpPr>
          <p:nvPr>
            <p:ph type="subTitle" idx="1"/>
          </p:nvPr>
        </p:nvSpPr>
        <p:spPr>
          <a:xfrm>
            <a:off x="626533" y="1511299"/>
            <a:ext cx="4707467" cy="3995610"/>
          </a:xfrm>
          <a:prstGeom prst="rect">
            <a:avLst/>
          </a:prstGeom>
          <a:noFill/>
          <a:ln>
            <a:noFill/>
          </a:ln>
        </p:spPr>
        <p:txBody>
          <a:bodyPr wrap="square" lIns="91425" tIns="45700" rIns="91425" bIns="45700" anchor="t" anchorCtr="0">
            <a:noAutofit/>
          </a:bodyPr>
          <a:lstStyle/>
          <a:p>
            <a:pPr lvl="0">
              <a:lnSpc>
                <a:spcPct val="80000"/>
              </a:lnSpc>
              <a:spcBef>
                <a:spcPts val="0"/>
              </a:spcBef>
              <a:buSzPct val="25000"/>
            </a:pPr>
            <a:r>
              <a:rPr lang="en-US" dirty="0"/>
              <a:t>"It's super rare to get world class portfolio advice from someone who doesn't have their hand in your pocket.  It's rarer to get a whole new framework for thinking about donations and philanthropic work. Rarest is all is a combination of clear next steps and challenge to take action. Stephanie Gripne and John O'Halloran of the Impact Finance Center deliver a trifecta.“</a:t>
            </a:r>
          </a:p>
          <a:p>
            <a:pPr lvl="0">
              <a:lnSpc>
                <a:spcPct val="80000"/>
              </a:lnSpc>
              <a:spcBef>
                <a:spcPts val="0"/>
              </a:spcBef>
              <a:buSzPct val="25000"/>
            </a:pPr>
            <a:endParaRPr lang="en-US" dirty="0"/>
          </a:p>
          <a:p>
            <a:pPr lvl="0" algn="r">
              <a:lnSpc>
                <a:spcPct val="80000"/>
              </a:lnSpc>
              <a:spcBef>
                <a:spcPts val="0"/>
              </a:spcBef>
              <a:buSzPct val="25000"/>
            </a:pPr>
            <a:r>
              <a:rPr lang="en-US" dirty="0"/>
              <a:t>- Jonathan Kauffman, Seattle</a:t>
            </a:r>
          </a:p>
        </p:txBody>
      </p:sp>
      <p:pic>
        <p:nvPicPr>
          <p:cNvPr id="216" name="Shape 216" descr="https://images-na.ssl-images-amazon.com/images/I/51XewLKJg%2BL._SX333_BO1,204,203,200_.jpg"/>
          <p:cNvPicPr preferRelativeResize="0">
            <a:picLocks noGrp="1"/>
          </p:cNvPicPr>
          <p:nvPr>
            <p:ph type="body" idx="1"/>
          </p:nvPr>
        </p:nvPicPr>
        <p:blipFill rotWithShape="1">
          <a:blip r:embed="rId3">
            <a:alphaModFix/>
          </a:blip>
          <a:srcRect/>
          <a:stretch/>
        </p:blipFill>
        <p:spPr>
          <a:xfrm>
            <a:off x="6002214" y="1511299"/>
            <a:ext cx="2505075" cy="373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p:nvPr/>
        </p:nvSpPr>
        <p:spPr>
          <a:xfrm>
            <a:off x="1505144" y="2709748"/>
            <a:ext cx="9144000" cy="707875"/>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4000" b="1">
                <a:solidFill>
                  <a:srgbClr val="0070C0"/>
                </a:solidFill>
                <a:latin typeface="Avenir"/>
                <a:ea typeface="Avenir"/>
                <a:cs typeface="Avenir"/>
                <a:sym typeface="Avenir"/>
              </a:rPr>
              <a:t>How do we move $1 Trillion?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p:nvPr/>
        </p:nvSpPr>
        <p:spPr>
          <a:xfrm>
            <a:off x="1505144" y="2709748"/>
            <a:ext cx="9144000" cy="707875"/>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4000" b="1">
                <a:solidFill>
                  <a:srgbClr val="0070C0"/>
                </a:solidFill>
                <a:latin typeface="Avenir"/>
                <a:ea typeface="Avenir"/>
                <a:cs typeface="Avenir"/>
                <a:sym typeface="Avenir"/>
              </a:rPr>
              <a:t>$1 Billion at a Time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p:nvPr/>
        </p:nvSpPr>
        <p:spPr>
          <a:xfrm>
            <a:off x="1505144" y="2709748"/>
            <a:ext cx="9144000" cy="707875"/>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4000" b="1" dirty="0">
                <a:solidFill>
                  <a:srgbClr val="0070C0"/>
                </a:solidFill>
                <a:latin typeface="Avenir"/>
                <a:ea typeface="Avenir"/>
                <a:cs typeface="Avenir"/>
                <a:sym typeface="Avenir"/>
              </a:rPr>
              <a:t>$50 Million at a Time</a:t>
            </a:r>
          </a:p>
        </p:txBody>
      </p:sp>
    </p:spTree>
    <p:extLst>
      <p:ext uri="{BB962C8B-B14F-4D97-AF65-F5344CB8AC3E}">
        <p14:creationId xmlns:p14="http://schemas.microsoft.com/office/powerpoint/2010/main" val="231085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481A-C663-4BF0-B607-E18B835B6E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87808E-86D4-4744-8560-814F5CBE17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76CC37-8EBA-4C6C-A801-3F9930B6D591}"/>
              </a:ext>
            </a:extLst>
          </p:cNvPr>
          <p:cNvPicPr>
            <a:picLocks noChangeAspect="1"/>
          </p:cNvPicPr>
          <p:nvPr/>
        </p:nvPicPr>
        <p:blipFill>
          <a:blip r:embed="rId2"/>
          <a:stretch>
            <a:fillRect/>
          </a:stretch>
        </p:blipFill>
        <p:spPr>
          <a:xfrm>
            <a:off x="0" y="95753"/>
            <a:ext cx="12192000" cy="6666494"/>
          </a:xfrm>
          <a:prstGeom prst="rect">
            <a:avLst/>
          </a:prstGeom>
        </p:spPr>
      </p:pic>
    </p:spTree>
    <p:extLst>
      <p:ext uri="{BB962C8B-B14F-4D97-AF65-F5344CB8AC3E}">
        <p14:creationId xmlns:p14="http://schemas.microsoft.com/office/powerpoint/2010/main" val="56540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hicken&#10;&#10;Description generated with very high confidence">
            <a:extLst>
              <a:ext uri="{FF2B5EF4-FFF2-40B4-BE49-F238E27FC236}">
                <a16:creationId xmlns:a16="http://schemas.microsoft.com/office/drawing/2014/main" id="{A6DC6736-3FE6-454D-BFF6-12B18A11A5FD}"/>
              </a:ext>
            </a:extLst>
          </p:cNvPr>
          <p:cNvPicPr>
            <a:picLocks noChangeAspect="1"/>
          </p:cNvPicPr>
          <p:nvPr/>
        </p:nvPicPr>
        <p:blipFill>
          <a:blip r:embed="rId3"/>
          <a:stretch>
            <a:fillRect/>
          </a:stretch>
        </p:blipFill>
        <p:spPr>
          <a:xfrm>
            <a:off x="3310467" y="643467"/>
            <a:ext cx="5571066" cy="55710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idx="4294967295"/>
          </p:nvPr>
        </p:nvSpPr>
        <p:spPr>
          <a:xfrm>
            <a:off x="2046514" y="388423"/>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70C0"/>
              </a:buClr>
              <a:buSzPct val="25000"/>
              <a:buFont typeface="Avenir"/>
              <a:buNone/>
            </a:pPr>
            <a:r>
              <a:rPr lang="en-US" sz="4400" b="0" i="0" u="none" strike="noStrike" cap="none">
                <a:solidFill>
                  <a:srgbClr val="0070C0"/>
                </a:solidFill>
                <a:latin typeface="Avenir"/>
                <a:ea typeface="Avenir"/>
                <a:cs typeface="Avenir"/>
                <a:sym typeface="Avenir"/>
              </a:rPr>
              <a:t>$38 Trillion</a:t>
            </a:r>
          </a:p>
        </p:txBody>
      </p:sp>
      <p:sp>
        <p:nvSpPr>
          <p:cNvPr id="455" name="Shape 455"/>
          <p:cNvSpPr/>
          <p:nvPr/>
        </p:nvSpPr>
        <p:spPr>
          <a:xfrm>
            <a:off x="5196419" y="2230063"/>
            <a:ext cx="4836420" cy="2893100"/>
          </a:xfrm>
          <a:prstGeom prst="rect">
            <a:avLst/>
          </a:prstGeom>
          <a:noFill/>
          <a:ln>
            <a:noFill/>
          </a:ln>
        </p:spPr>
        <p:txBody>
          <a:bodyPr wrap="square" lIns="91425" tIns="45700" rIns="91425" bIns="45700" anchor="t" anchorCtr="0">
            <a:noAutofit/>
          </a:bodyPr>
          <a:lstStyle/>
          <a:p>
            <a:pPr marL="0" marR="0" lvl="0" indent="0" algn="ctr" rtl="0">
              <a:lnSpc>
                <a:spcPct val="150000"/>
              </a:lnSpc>
              <a:spcBef>
                <a:spcPts val="0"/>
              </a:spcBef>
              <a:buSzPct val="25000"/>
              <a:buNone/>
            </a:pPr>
            <a:r>
              <a:rPr lang="en-US" sz="2800">
                <a:solidFill>
                  <a:srgbClr val="474746"/>
                </a:solidFill>
                <a:latin typeface="Arial"/>
                <a:ea typeface="Arial"/>
                <a:cs typeface="Arial"/>
                <a:sym typeface="Arial"/>
              </a:rPr>
              <a:t>Finance First</a:t>
            </a:r>
          </a:p>
          <a:p>
            <a:pPr marL="0" marR="0" lvl="0" indent="0" algn="ctr" rtl="0">
              <a:lnSpc>
                <a:spcPct val="150000"/>
              </a:lnSpc>
              <a:spcBef>
                <a:spcPts val="0"/>
              </a:spcBef>
              <a:buSzPct val="25000"/>
              <a:buNone/>
            </a:pPr>
            <a:r>
              <a:rPr lang="en-US" sz="2800">
                <a:solidFill>
                  <a:srgbClr val="474746"/>
                </a:solidFill>
                <a:latin typeface="Arial"/>
                <a:ea typeface="Arial"/>
                <a:cs typeface="Arial"/>
                <a:sym typeface="Arial"/>
              </a:rPr>
              <a:t>$25M Minimum</a:t>
            </a:r>
          </a:p>
          <a:p>
            <a:pPr marL="0" marR="0" lvl="0" indent="0" algn="ctr" rtl="0">
              <a:spcBef>
                <a:spcPts val="0"/>
              </a:spcBef>
              <a:buSzPct val="25000"/>
              <a:buNone/>
            </a:pPr>
            <a:r>
              <a:rPr lang="en-US" sz="2800">
                <a:solidFill>
                  <a:srgbClr val="474746"/>
                </a:solidFill>
                <a:latin typeface="Arial"/>
                <a:ea typeface="Arial"/>
                <a:cs typeface="Arial"/>
                <a:sym typeface="Arial"/>
              </a:rPr>
              <a:t>Minimum $1 Billion</a:t>
            </a:r>
          </a:p>
          <a:p>
            <a:pPr marL="0" marR="0" lvl="0" indent="0" algn="ctr" rtl="0">
              <a:spcBef>
                <a:spcPts val="0"/>
              </a:spcBef>
              <a:buSzPct val="25000"/>
              <a:buNone/>
            </a:pPr>
            <a:r>
              <a:rPr lang="en-US" sz="2800">
                <a:solidFill>
                  <a:srgbClr val="474746"/>
                </a:solidFill>
                <a:latin typeface="Arial"/>
                <a:ea typeface="Arial"/>
                <a:cs typeface="Arial"/>
                <a:sym typeface="Arial"/>
              </a:rPr>
              <a:t> Investment Vehicle</a:t>
            </a:r>
          </a:p>
          <a:p>
            <a:pPr marL="0" marR="0" lvl="0" indent="0" algn="ctr" rtl="0">
              <a:lnSpc>
                <a:spcPct val="150000"/>
              </a:lnSpc>
              <a:spcBef>
                <a:spcPts val="0"/>
              </a:spcBef>
              <a:buSzPct val="25000"/>
              <a:buNone/>
            </a:pPr>
            <a:r>
              <a:rPr lang="en-US" sz="2800">
                <a:solidFill>
                  <a:srgbClr val="474746"/>
                </a:solidFill>
                <a:latin typeface="Arial"/>
                <a:ea typeface="Arial"/>
                <a:cs typeface="Arial"/>
                <a:sym typeface="Arial"/>
              </a:rPr>
              <a:t>Positive Impact</a:t>
            </a:r>
          </a:p>
        </p:txBody>
      </p:sp>
      <p:pic>
        <p:nvPicPr>
          <p:cNvPr id="457" name="Shape 457"/>
          <p:cNvPicPr preferRelativeResize="0"/>
          <p:nvPr/>
        </p:nvPicPr>
        <p:blipFill rotWithShape="1">
          <a:blip r:embed="rId3">
            <a:alphaModFix/>
          </a:blip>
          <a:srcRect/>
          <a:stretch/>
        </p:blipFill>
        <p:spPr>
          <a:xfrm>
            <a:off x="2240309" y="3309628"/>
            <a:ext cx="2500324" cy="457329"/>
          </a:xfrm>
          <a:prstGeom prst="rect">
            <a:avLst/>
          </a:prstGeom>
          <a:noFill/>
          <a:ln>
            <a:noFill/>
          </a:ln>
        </p:spPr>
      </p:pic>
      <p:pic>
        <p:nvPicPr>
          <p:cNvPr id="458" name="Shape 458"/>
          <p:cNvPicPr preferRelativeResize="0"/>
          <p:nvPr/>
        </p:nvPicPr>
        <p:blipFill rotWithShape="1">
          <a:blip r:embed="rId4">
            <a:alphaModFix/>
          </a:blip>
          <a:srcRect/>
          <a:stretch/>
        </p:blipFill>
        <p:spPr>
          <a:xfrm>
            <a:off x="2321541" y="1684978"/>
            <a:ext cx="2332346" cy="1089731"/>
          </a:xfrm>
          <a:prstGeom prst="rect">
            <a:avLst/>
          </a:prstGeom>
          <a:noFill/>
          <a:ln>
            <a:noFill/>
          </a:ln>
        </p:spPr>
      </p:pic>
      <p:pic>
        <p:nvPicPr>
          <p:cNvPr id="7" name="Picture 2" descr="Image result for colorado health foundation">
            <a:extLst>
              <a:ext uri="{FF2B5EF4-FFF2-40B4-BE49-F238E27FC236}">
                <a16:creationId xmlns:a16="http://schemas.microsoft.com/office/drawing/2014/main" id="{90E80D9E-4C9B-4A21-B671-955615097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162" y="3909876"/>
            <a:ext cx="1542097" cy="15420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A2A742-3409-47F7-9478-77A6EDFDC609}"/>
              </a:ext>
            </a:extLst>
          </p:cNvPr>
          <p:cNvSpPr/>
          <p:nvPr/>
        </p:nvSpPr>
        <p:spPr>
          <a:xfrm>
            <a:off x="2046514" y="5451973"/>
            <a:ext cx="2924968" cy="584775"/>
          </a:xfrm>
          <a:prstGeom prst="rect">
            <a:avLst/>
          </a:prstGeom>
        </p:spPr>
        <p:txBody>
          <a:bodyPr wrap="none">
            <a:spAutoFit/>
          </a:bodyPr>
          <a:lstStyle/>
          <a:p>
            <a:r>
              <a:rPr lang="en-US" sz="3200" b="1" dirty="0">
                <a:solidFill>
                  <a:srgbClr val="007835"/>
                </a:solidFill>
                <a:latin typeface="Arial"/>
                <a:ea typeface="Arial"/>
                <a:cs typeface="Arial"/>
                <a:sym typeface="Arial"/>
              </a:rPr>
              <a:t>401K and IRA </a:t>
            </a:r>
            <a:endParaRPr lang="en-US" sz="3200" b="1" dirty="0">
              <a:solidFill>
                <a:srgbClr val="007835"/>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rotWithShape="1">
          <a:blip r:embed="rId3">
            <a:alphaModFix/>
          </a:blip>
          <a:srcRect/>
          <a:stretch/>
        </p:blipFill>
        <p:spPr>
          <a:xfrm>
            <a:off x="2100519" y="461614"/>
            <a:ext cx="7997843" cy="61719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idx="4294967295"/>
          </p:nvPr>
        </p:nvSpPr>
        <p:spPr>
          <a:xfrm>
            <a:off x="5375691" y="141894"/>
            <a:ext cx="5138573" cy="838782"/>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70C0"/>
              </a:buClr>
              <a:buSzPct val="25000"/>
              <a:buFont typeface="Avenir"/>
              <a:buNone/>
            </a:pPr>
            <a:r>
              <a:rPr lang="en-US" sz="3959" b="1" i="0" u="none" strike="noStrike" cap="none">
                <a:solidFill>
                  <a:srgbClr val="0070C0"/>
                </a:solidFill>
                <a:latin typeface="Avenir"/>
                <a:ea typeface="Avenir"/>
                <a:cs typeface="Avenir"/>
                <a:sym typeface="Avenir"/>
              </a:rPr>
              <a:t>How it could work…</a:t>
            </a:r>
          </a:p>
        </p:txBody>
      </p:sp>
      <p:sp>
        <p:nvSpPr>
          <p:cNvPr id="476" name="Shape 476"/>
          <p:cNvSpPr/>
          <p:nvPr/>
        </p:nvSpPr>
        <p:spPr>
          <a:xfrm>
            <a:off x="4545333" y="1301607"/>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77" name="Shape 477"/>
          <p:cNvSpPr/>
          <p:nvPr/>
        </p:nvSpPr>
        <p:spPr>
          <a:xfrm>
            <a:off x="6257435" y="1301607"/>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78" name="Shape 478"/>
          <p:cNvSpPr/>
          <p:nvPr/>
        </p:nvSpPr>
        <p:spPr>
          <a:xfrm>
            <a:off x="8184339" y="1301607"/>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79" name="Shape 479"/>
          <p:cNvSpPr/>
          <p:nvPr/>
        </p:nvSpPr>
        <p:spPr>
          <a:xfrm>
            <a:off x="3171950" y="1255153"/>
            <a:ext cx="1290737" cy="33855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a:solidFill>
                  <a:srgbClr val="000000"/>
                </a:solidFill>
                <a:latin typeface="Avenir"/>
                <a:ea typeface="Avenir"/>
                <a:cs typeface="Avenir"/>
                <a:sym typeface="Avenir"/>
              </a:rPr>
              <a:t>Governance</a:t>
            </a:r>
          </a:p>
        </p:txBody>
      </p:sp>
      <p:sp>
        <p:nvSpPr>
          <p:cNvPr id="480" name="Shape 480"/>
          <p:cNvSpPr txBox="1"/>
          <p:nvPr/>
        </p:nvSpPr>
        <p:spPr>
          <a:xfrm>
            <a:off x="5129207" y="1132044"/>
            <a:ext cx="1247456"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a:solidFill>
                  <a:srgbClr val="000000"/>
                </a:solidFill>
                <a:latin typeface="Avenir"/>
                <a:ea typeface="Avenir"/>
                <a:cs typeface="Avenir"/>
                <a:sym typeface="Avenir"/>
              </a:rPr>
              <a:t>Investment </a:t>
            </a:r>
          </a:p>
          <a:p>
            <a:pPr marL="0" marR="0" lvl="0" indent="0" algn="ctr" rtl="0">
              <a:spcBef>
                <a:spcPts val="0"/>
              </a:spcBef>
              <a:buSzPct val="25000"/>
              <a:buNone/>
            </a:pPr>
            <a:r>
              <a:rPr lang="en-US" sz="1600">
                <a:solidFill>
                  <a:srgbClr val="000000"/>
                </a:solidFill>
                <a:latin typeface="Avenir"/>
                <a:ea typeface="Avenir"/>
                <a:cs typeface="Avenir"/>
                <a:sym typeface="Avenir"/>
              </a:rPr>
              <a:t>Beliefs</a:t>
            </a:r>
          </a:p>
        </p:txBody>
      </p:sp>
      <p:sp>
        <p:nvSpPr>
          <p:cNvPr id="481" name="Shape 481"/>
          <p:cNvSpPr txBox="1"/>
          <p:nvPr/>
        </p:nvSpPr>
        <p:spPr>
          <a:xfrm>
            <a:off x="6906915" y="1132044"/>
            <a:ext cx="1257968"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dirty="0">
                <a:solidFill>
                  <a:srgbClr val="000000"/>
                </a:solidFill>
                <a:latin typeface="Avenir"/>
                <a:ea typeface="Avenir"/>
                <a:cs typeface="Avenir"/>
                <a:sym typeface="Avenir"/>
              </a:rPr>
              <a:t>Attribution</a:t>
            </a:r>
          </a:p>
          <a:p>
            <a:pPr marL="0" marR="0" lvl="0" indent="0" algn="ctr" rtl="0">
              <a:spcBef>
                <a:spcPts val="0"/>
              </a:spcBef>
              <a:buSzPct val="25000"/>
              <a:buNone/>
            </a:pPr>
            <a:r>
              <a:rPr lang="en-US" sz="1600" dirty="0">
                <a:solidFill>
                  <a:srgbClr val="000000"/>
                </a:solidFill>
                <a:latin typeface="Avenir"/>
                <a:ea typeface="Avenir"/>
                <a:cs typeface="Avenir"/>
                <a:sym typeface="Avenir"/>
              </a:rPr>
              <a:t>Evaluation</a:t>
            </a:r>
          </a:p>
        </p:txBody>
      </p:sp>
      <p:sp>
        <p:nvSpPr>
          <p:cNvPr id="482" name="Shape 482"/>
          <p:cNvSpPr txBox="1"/>
          <p:nvPr/>
        </p:nvSpPr>
        <p:spPr>
          <a:xfrm>
            <a:off x="8853272" y="1132044"/>
            <a:ext cx="1406153"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a:solidFill>
                  <a:srgbClr val="000000"/>
                </a:solidFill>
                <a:latin typeface="Avenir"/>
                <a:ea typeface="Avenir"/>
                <a:cs typeface="Avenir"/>
                <a:sym typeface="Avenir"/>
              </a:rPr>
              <a:t>Philanthropic</a:t>
            </a:r>
          </a:p>
          <a:p>
            <a:pPr marL="0" marR="0" lvl="0" indent="0" algn="ctr" rtl="0">
              <a:spcBef>
                <a:spcPts val="0"/>
              </a:spcBef>
              <a:buSzPct val="25000"/>
              <a:buNone/>
            </a:pPr>
            <a:r>
              <a:rPr lang="en-US" sz="1600">
                <a:solidFill>
                  <a:srgbClr val="000000"/>
                </a:solidFill>
                <a:latin typeface="Avenir"/>
                <a:ea typeface="Avenir"/>
                <a:cs typeface="Avenir"/>
                <a:sym typeface="Avenir"/>
              </a:rPr>
              <a:t>Assessment</a:t>
            </a:r>
          </a:p>
        </p:txBody>
      </p:sp>
      <p:sp>
        <p:nvSpPr>
          <p:cNvPr id="484" name="Shape 484"/>
          <p:cNvSpPr txBox="1"/>
          <p:nvPr/>
        </p:nvSpPr>
        <p:spPr>
          <a:xfrm>
            <a:off x="1826780" y="569506"/>
            <a:ext cx="3596262"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Investor Education</a:t>
            </a:r>
          </a:p>
        </p:txBody>
      </p:sp>
      <p:cxnSp>
        <p:nvCxnSpPr>
          <p:cNvPr id="485" name="Shape 485"/>
          <p:cNvCxnSpPr/>
          <p:nvPr/>
        </p:nvCxnSpPr>
        <p:spPr>
          <a:xfrm>
            <a:off x="1826780" y="1010619"/>
            <a:ext cx="8365754" cy="0"/>
          </a:xfrm>
          <a:prstGeom prst="straightConnector1">
            <a:avLst/>
          </a:prstGeom>
          <a:noFill/>
          <a:ln w="9525" cap="flat" cmpd="sng">
            <a:solidFill>
              <a:srgbClr val="4A7DBA"/>
            </a:solidFill>
            <a:prstDash val="solid"/>
            <a:round/>
            <a:headEnd type="none" w="med" len="med"/>
            <a:tailEnd type="none" w="med" len="med"/>
          </a:ln>
        </p:spPr>
      </p:cxnSp>
      <p:pic>
        <p:nvPicPr>
          <p:cNvPr id="486" name="Shape 486" descr="https://media.licdn.com/mpr/mpr/shrink_200_200/AAEAAQAAAAAAAARAAAAAJDAwOTg0NzE1LWE5YWItNGVjYS05MzQ1LWVkMWM5YjFjMzM3YQ.png"/>
          <p:cNvPicPr preferRelativeResize="0"/>
          <p:nvPr/>
        </p:nvPicPr>
        <p:blipFill rotWithShape="1">
          <a:blip r:embed="rId3">
            <a:alphaModFix/>
          </a:blip>
          <a:srcRect/>
          <a:stretch/>
        </p:blipFill>
        <p:spPr>
          <a:xfrm>
            <a:off x="8443628" y="4166117"/>
            <a:ext cx="1898625" cy="1898625"/>
          </a:xfrm>
          <a:prstGeom prst="rect">
            <a:avLst/>
          </a:prstGeom>
          <a:noFill/>
          <a:ln>
            <a:noFill/>
          </a:ln>
        </p:spPr>
      </p:pic>
      <p:pic>
        <p:nvPicPr>
          <p:cNvPr id="487" name="Shape 487" descr="https://media.licdn.com/mpr/mpr/shrink_200_200/AAEAAQAAAAAAAARAAAAAJDAwOTg0NzE1LWE5YWItNGVjYS05MzQ1LWVkMWM5YjFjMzM3YQ.png"/>
          <p:cNvPicPr preferRelativeResize="0"/>
          <p:nvPr/>
        </p:nvPicPr>
        <p:blipFill rotWithShape="1">
          <a:blip r:embed="rId3">
            <a:alphaModFix/>
          </a:blip>
          <a:srcRect/>
          <a:stretch/>
        </p:blipFill>
        <p:spPr>
          <a:xfrm>
            <a:off x="6321773" y="4390576"/>
            <a:ext cx="1561390" cy="1561390"/>
          </a:xfrm>
          <a:prstGeom prst="rect">
            <a:avLst/>
          </a:prstGeom>
          <a:noFill/>
          <a:ln>
            <a:noFill/>
          </a:ln>
        </p:spPr>
      </p:pic>
      <p:pic>
        <p:nvPicPr>
          <p:cNvPr id="488" name="Shape 488" descr="https://media.licdn.com/mpr/mpr/shrink_200_200/AAEAAQAAAAAAAARAAAAAJDAwOTg0NzE1LWE5YWItNGVjYS05MzQ1LWVkMWM5YjFjMzM3YQ.png"/>
          <p:cNvPicPr preferRelativeResize="0"/>
          <p:nvPr/>
        </p:nvPicPr>
        <p:blipFill rotWithShape="1">
          <a:blip r:embed="rId3">
            <a:alphaModFix/>
          </a:blip>
          <a:srcRect/>
          <a:stretch/>
        </p:blipFill>
        <p:spPr>
          <a:xfrm>
            <a:off x="4183383" y="4488996"/>
            <a:ext cx="1192305" cy="1210018"/>
          </a:xfrm>
          <a:prstGeom prst="rect">
            <a:avLst/>
          </a:prstGeom>
          <a:noFill/>
          <a:ln>
            <a:noFill/>
          </a:ln>
        </p:spPr>
      </p:pic>
      <p:pic>
        <p:nvPicPr>
          <p:cNvPr id="489" name="Shape 489" descr="https://media.licdn.com/mpr/mpr/shrink_200_200/AAEAAQAAAAAAAARAAAAAJDAwOTg0NzE1LWE5YWItNGVjYS05MzQ1LWVkMWM5YjFjMzM3YQ.png"/>
          <p:cNvPicPr preferRelativeResize="0"/>
          <p:nvPr/>
        </p:nvPicPr>
        <p:blipFill rotWithShape="1">
          <a:blip r:embed="rId3">
            <a:alphaModFix/>
          </a:blip>
          <a:srcRect/>
          <a:stretch/>
        </p:blipFill>
        <p:spPr>
          <a:xfrm>
            <a:off x="1967659" y="4593716"/>
            <a:ext cx="828750" cy="828750"/>
          </a:xfrm>
          <a:prstGeom prst="rect">
            <a:avLst/>
          </a:prstGeom>
          <a:noFill/>
          <a:ln>
            <a:noFill/>
          </a:ln>
        </p:spPr>
      </p:pic>
      <p:sp>
        <p:nvSpPr>
          <p:cNvPr id="490" name="Shape 490"/>
          <p:cNvSpPr/>
          <p:nvPr/>
        </p:nvSpPr>
        <p:spPr>
          <a:xfrm>
            <a:off x="3271773" y="4243348"/>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91" name="Shape 491"/>
          <p:cNvSpPr/>
          <p:nvPr/>
        </p:nvSpPr>
        <p:spPr>
          <a:xfrm>
            <a:off x="7920754" y="4243348"/>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92" name="Shape 492"/>
          <p:cNvSpPr/>
          <p:nvPr/>
        </p:nvSpPr>
        <p:spPr>
          <a:xfrm>
            <a:off x="5650766" y="4243348"/>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93" name="Shape 493"/>
          <p:cNvSpPr txBox="1"/>
          <p:nvPr/>
        </p:nvSpPr>
        <p:spPr>
          <a:xfrm>
            <a:off x="1653702" y="4012228"/>
            <a:ext cx="1358383" cy="70788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000" dirty="0">
                <a:solidFill>
                  <a:srgbClr val="000000"/>
                </a:solidFill>
                <a:latin typeface="Avenir"/>
                <a:ea typeface="Avenir"/>
                <a:cs typeface="Avenir"/>
                <a:sym typeface="Avenir"/>
              </a:rPr>
              <a:t>startup</a:t>
            </a:r>
          </a:p>
          <a:p>
            <a:pPr marL="0" marR="0" lvl="0" indent="0" algn="ctr" rtl="0">
              <a:spcBef>
                <a:spcPts val="0"/>
              </a:spcBef>
              <a:buSzPct val="25000"/>
              <a:buNone/>
            </a:pPr>
            <a:r>
              <a:rPr lang="en-US" sz="2000" dirty="0">
                <a:solidFill>
                  <a:srgbClr val="000000"/>
                </a:solidFill>
                <a:latin typeface="Avenir"/>
                <a:ea typeface="Avenir"/>
                <a:cs typeface="Avenir"/>
                <a:sym typeface="Avenir"/>
              </a:rPr>
              <a:t>bootstrap</a:t>
            </a:r>
          </a:p>
        </p:txBody>
      </p:sp>
      <p:sp>
        <p:nvSpPr>
          <p:cNvPr id="494" name="Shape 494"/>
          <p:cNvSpPr txBox="1"/>
          <p:nvPr/>
        </p:nvSpPr>
        <p:spPr>
          <a:xfrm>
            <a:off x="4397130" y="4012228"/>
            <a:ext cx="766557" cy="70788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000">
                <a:solidFill>
                  <a:srgbClr val="000000"/>
                </a:solidFill>
                <a:latin typeface="Avenir"/>
                <a:ea typeface="Avenir"/>
                <a:cs typeface="Avenir"/>
                <a:sym typeface="Avenir"/>
              </a:rPr>
              <a:t>small</a:t>
            </a:r>
          </a:p>
          <a:p>
            <a:pPr marL="0" marR="0" lvl="0" indent="0" algn="ctr" rtl="0">
              <a:spcBef>
                <a:spcPts val="0"/>
              </a:spcBef>
              <a:buSzPct val="25000"/>
              <a:buNone/>
            </a:pPr>
            <a:r>
              <a:rPr lang="en-US" sz="2000">
                <a:solidFill>
                  <a:srgbClr val="000000"/>
                </a:solidFill>
                <a:latin typeface="Avenir"/>
                <a:ea typeface="Avenir"/>
                <a:cs typeface="Avenir"/>
                <a:sym typeface="Avenir"/>
              </a:rPr>
              <a:t>seed</a:t>
            </a:r>
          </a:p>
        </p:txBody>
      </p:sp>
      <p:sp>
        <p:nvSpPr>
          <p:cNvPr id="495" name="Shape 495"/>
          <p:cNvSpPr txBox="1"/>
          <p:nvPr/>
        </p:nvSpPr>
        <p:spPr>
          <a:xfrm>
            <a:off x="6559374" y="4012228"/>
            <a:ext cx="1097185" cy="70788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000" dirty="0">
                <a:solidFill>
                  <a:srgbClr val="000000"/>
                </a:solidFill>
                <a:latin typeface="Avenir"/>
                <a:ea typeface="Avenir"/>
                <a:cs typeface="Avenir"/>
                <a:sym typeface="Avenir"/>
              </a:rPr>
              <a:t>growth</a:t>
            </a:r>
          </a:p>
          <a:p>
            <a:pPr marL="0" marR="0" lvl="0" indent="0" algn="ctr" rtl="0">
              <a:spcBef>
                <a:spcPts val="0"/>
              </a:spcBef>
              <a:buSzPct val="25000"/>
              <a:buNone/>
            </a:pPr>
            <a:r>
              <a:rPr lang="en-US" sz="2000" dirty="0">
                <a:solidFill>
                  <a:srgbClr val="000000"/>
                </a:solidFill>
                <a:latin typeface="Avenir"/>
                <a:ea typeface="Avenir"/>
                <a:cs typeface="Avenir"/>
                <a:sym typeface="Avenir"/>
              </a:rPr>
              <a:t>venture</a:t>
            </a:r>
          </a:p>
        </p:txBody>
      </p:sp>
      <p:sp>
        <p:nvSpPr>
          <p:cNvPr id="496" name="Shape 496"/>
          <p:cNvSpPr txBox="1"/>
          <p:nvPr/>
        </p:nvSpPr>
        <p:spPr>
          <a:xfrm>
            <a:off x="8929693" y="4003157"/>
            <a:ext cx="625491" cy="70788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000">
                <a:solidFill>
                  <a:srgbClr val="000000"/>
                </a:solidFill>
                <a:latin typeface="Avenir"/>
                <a:ea typeface="Avenir"/>
                <a:cs typeface="Avenir"/>
                <a:sym typeface="Avenir"/>
              </a:rPr>
              <a:t>IPO</a:t>
            </a:r>
          </a:p>
          <a:p>
            <a:pPr marL="0" marR="0" lvl="0" indent="0" algn="l" rtl="0">
              <a:spcBef>
                <a:spcPts val="0"/>
              </a:spcBef>
              <a:buSzPct val="25000"/>
              <a:buNone/>
            </a:pPr>
            <a:r>
              <a:rPr lang="en-US" sz="2000">
                <a:solidFill>
                  <a:srgbClr val="000000"/>
                </a:solidFill>
                <a:latin typeface="Avenir"/>
                <a:ea typeface="Avenir"/>
                <a:cs typeface="Avenir"/>
                <a:sym typeface="Avenir"/>
              </a:rPr>
              <a:t>exit</a:t>
            </a:r>
          </a:p>
        </p:txBody>
      </p:sp>
      <p:sp>
        <p:nvSpPr>
          <p:cNvPr id="497" name="Shape 497"/>
          <p:cNvSpPr txBox="1"/>
          <p:nvPr/>
        </p:nvSpPr>
        <p:spPr>
          <a:xfrm>
            <a:off x="1826778" y="3485678"/>
            <a:ext cx="2523447"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Social Venture</a:t>
            </a:r>
          </a:p>
        </p:txBody>
      </p:sp>
      <p:cxnSp>
        <p:nvCxnSpPr>
          <p:cNvPr id="498" name="Shape 498"/>
          <p:cNvCxnSpPr/>
          <p:nvPr/>
        </p:nvCxnSpPr>
        <p:spPr>
          <a:xfrm>
            <a:off x="1826780" y="3971405"/>
            <a:ext cx="8365754" cy="0"/>
          </a:xfrm>
          <a:prstGeom prst="straightConnector1">
            <a:avLst/>
          </a:prstGeom>
          <a:noFill/>
          <a:ln w="9525" cap="flat" cmpd="sng">
            <a:solidFill>
              <a:srgbClr val="4A7DBA"/>
            </a:solidFill>
            <a:prstDash val="solid"/>
            <a:round/>
            <a:headEnd type="none" w="med" len="med"/>
            <a:tailEnd type="none" w="med" len="med"/>
          </a:ln>
        </p:spPr>
      </p:cxnSp>
      <p:sp>
        <p:nvSpPr>
          <p:cNvPr id="499" name="Shape 499"/>
          <p:cNvSpPr txBox="1"/>
          <p:nvPr/>
        </p:nvSpPr>
        <p:spPr>
          <a:xfrm>
            <a:off x="3941062" y="2611003"/>
            <a:ext cx="1188145"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a:solidFill>
                  <a:srgbClr val="000000"/>
                </a:solidFill>
                <a:latin typeface="Avenir"/>
                <a:ea typeface="Avenir"/>
                <a:cs typeface="Avenir"/>
                <a:sym typeface="Avenir"/>
              </a:rPr>
              <a:t>Investment</a:t>
            </a:r>
          </a:p>
          <a:p>
            <a:pPr marL="0" marR="0" lvl="0" indent="0" algn="ctr" rtl="0">
              <a:spcBef>
                <a:spcPts val="0"/>
              </a:spcBef>
              <a:buSzPct val="25000"/>
              <a:buNone/>
            </a:pPr>
            <a:r>
              <a:rPr lang="en-US" sz="1600">
                <a:solidFill>
                  <a:srgbClr val="000000"/>
                </a:solidFill>
                <a:latin typeface="Avenir"/>
                <a:ea typeface="Avenir"/>
                <a:cs typeface="Avenir"/>
                <a:sym typeface="Avenir"/>
              </a:rPr>
              <a:t>Advisor</a:t>
            </a:r>
          </a:p>
        </p:txBody>
      </p:sp>
      <p:sp>
        <p:nvSpPr>
          <p:cNvPr id="500" name="Shape 500"/>
          <p:cNvSpPr txBox="1"/>
          <p:nvPr/>
        </p:nvSpPr>
        <p:spPr>
          <a:xfrm>
            <a:off x="6321773" y="2633176"/>
            <a:ext cx="1016624"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dirty="0">
                <a:solidFill>
                  <a:srgbClr val="000000"/>
                </a:solidFill>
                <a:latin typeface="Avenir"/>
                <a:ea typeface="Avenir"/>
                <a:cs typeface="Avenir"/>
                <a:sym typeface="Avenir"/>
              </a:rPr>
              <a:t>Manager</a:t>
            </a:r>
          </a:p>
          <a:p>
            <a:pPr marL="0" marR="0" lvl="0" indent="0" algn="ctr" rtl="0">
              <a:spcBef>
                <a:spcPts val="0"/>
              </a:spcBef>
              <a:buSzPct val="25000"/>
              <a:buNone/>
            </a:pPr>
            <a:r>
              <a:rPr lang="en-US" sz="1600" dirty="0">
                <a:solidFill>
                  <a:srgbClr val="000000"/>
                </a:solidFill>
                <a:latin typeface="Avenir"/>
                <a:ea typeface="Avenir"/>
                <a:cs typeface="Avenir"/>
                <a:sym typeface="Avenir"/>
              </a:rPr>
              <a:t>(Aging)</a:t>
            </a:r>
          </a:p>
        </p:txBody>
      </p:sp>
      <p:sp>
        <p:nvSpPr>
          <p:cNvPr id="501" name="Shape 501"/>
          <p:cNvSpPr txBox="1"/>
          <p:nvPr/>
        </p:nvSpPr>
        <p:spPr>
          <a:xfrm>
            <a:off x="8423700" y="2631651"/>
            <a:ext cx="969240"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dirty="0">
                <a:solidFill>
                  <a:srgbClr val="000000"/>
                </a:solidFill>
                <a:latin typeface="Avenir"/>
                <a:ea typeface="Avenir"/>
                <a:cs typeface="Avenir"/>
                <a:sym typeface="Avenir"/>
              </a:rPr>
              <a:t>Funds</a:t>
            </a:r>
          </a:p>
          <a:p>
            <a:pPr marL="0" marR="0" lvl="0" indent="0" algn="ctr" rtl="0">
              <a:spcBef>
                <a:spcPts val="0"/>
              </a:spcBef>
              <a:buSzPct val="25000"/>
              <a:buNone/>
            </a:pPr>
            <a:r>
              <a:rPr lang="en-US" sz="1600" dirty="0">
                <a:solidFill>
                  <a:srgbClr val="000000"/>
                </a:solidFill>
                <a:latin typeface="Avenir"/>
                <a:ea typeface="Avenir"/>
                <a:cs typeface="Avenir"/>
                <a:sym typeface="Avenir"/>
              </a:rPr>
              <a:t>(Aging)</a:t>
            </a:r>
          </a:p>
        </p:txBody>
      </p:sp>
      <p:sp>
        <p:nvSpPr>
          <p:cNvPr id="503" name="Shape 503"/>
          <p:cNvSpPr txBox="1"/>
          <p:nvPr/>
        </p:nvSpPr>
        <p:spPr>
          <a:xfrm>
            <a:off x="1826778" y="2020183"/>
            <a:ext cx="1505129"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Investor</a:t>
            </a:r>
          </a:p>
        </p:txBody>
      </p:sp>
      <p:cxnSp>
        <p:nvCxnSpPr>
          <p:cNvPr id="504" name="Shape 504"/>
          <p:cNvCxnSpPr/>
          <p:nvPr/>
        </p:nvCxnSpPr>
        <p:spPr>
          <a:xfrm>
            <a:off x="1826778" y="2459471"/>
            <a:ext cx="8432647" cy="0"/>
          </a:xfrm>
          <a:prstGeom prst="straightConnector1">
            <a:avLst/>
          </a:prstGeom>
          <a:noFill/>
          <a:ln w="9525" cap="flat" cmpd="sng">
            <a:solidFill>
              <a:srgbClr val="4A7DBA"/>
            </a:solidFill>
            <a:prstDash val="solid"/>
            <a:round/>
            <a:headEnd type="none" w="med" len="med"/>
            <a:tailEnd type="none" w="med" len="med"/>
          </a:ln>
        </p:spPr>
      </p:cxnSp>
      <p:sp>
        <p:nvSpPr>
          <p:cNvPr id="505" name="Shape 505"/>
          <p:cNvSpPr txBox="1"/>
          <p:nvPr/>
        </p:nvSpPr>
        <p:spPr>
          <a:xfrm>
            <a:off x="1853592" y="6195732"/>
            <a:ext cx="723275"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a:solidFill>
                  <a:srgbClr val="000000"/>
                </a:solidFill>
                <a:latin typeface="Avenir"/>
                <a:ea typeface="Avenir"/>
                <a:cs typeface="Avenir"/>
                <a:sym typeface="Avenir"/>
              </a:rPr>
              <a:t>small</a:t>
            </a:r>
          </a:p>
        </p:txBody>
      </p:sp>
      <p:sp>
        <p:nvSpPr>
          <p:cNvPr id="506" name="Shape 506"/>
          <p:cNvSpPr txBox="1"/>
          <p:nvPr/>
        </p:nvSpPr>
        <p:spPr>
          <a:xfrm>
            <a:off x="3805448" y="6149567"/>
            <a:ext cx="1314783" cy="46166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a:solidFill>
                  <a:srgbClr val="000000"/>
                </a:solidFill>
                <a:latin typeface="Avenir"/>
                <a:ea typeface="Avenir"/>
                <a:cs typeface="Avenir"/>
                <a:sym typeface="Avenir"/>
              </a:rPr>
              <a:t>medium</a:t>
            </a:r>
          </a:p>
        </p:txBody>
      </p:sp>
      <p:sp>
        <p:nvSpPr>
          <p:cNvPr id="507" name="Shape 507"/>
          <p:cNvSpPr txBox="1"/>
          <p:nvPr/>
        </p:nvSpPr>
        <p:spPr>
          <a:xfrm>
            <a:off x="6348812" y="6080669"/>
            <a:ext cx="1165704"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b="1">
                <a:solidFill>
                  <a:srgbClr val="000000"/>
                </a:solidFill>
                <a:latin typeface="Avenir"/>
                <a:ea typeface="Avenir"/>
                <a:cs typeface="Avenir"/>
                <a:sym typeface="Avenir"/>
              </a:rPr>
              <a:t>large</a:t>
            </a:r>
          </a:p>
        </p:txBody>
      </p:sp>
      <p:sp>
        <p:nvSpPr>
          <p:cNvPr id="508" name="Shape 508"/>
          <p:cNvSpPr txBox="1"/>
          <p:nvPr/>
        </p:nvSpPr>
        <p:spPr>
          <a:xfrm>
            <a:off x="8708634" y="6057233"/>
            <a:ext cx="1518364" cy="646331"/>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3600" b="1">
                <a:solidFill>
                  <a:srgbClr val="000000"/>
                </a:solidFill>
                <a:latin typeface="Avenir"/>
                <a:ea typeface="Avenir"/>
                <a:cs typeface="Avenir"/>
                <a:sym typeface="Avenir"/>
              </a:rPr>
              <a:t>HUGE</a:t>
            </a:r>
          </a:p>
        </p:txBody>
      </p:sp>
      <p:sp>
        <p:nvSpPr>
          <p:cNvPr id="509" name="Shape 509"/>
          <p:cNvSpPr txBox="1"/>
          <p:nvPr/>
        </p:nvSpPr>
        <p:spPr>
          <a:xfrm>
            <a:off x="1826778" y="5545416"/>
            <a:ext cx="2672526"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Positive Impact</a:t>
            </a:r>
          </a:p>
        </p:txBody>
      </p:sp>
      <p:cxnSp>
        <p:nvCxnSpPr>
          <p:cNvPr id="510" name="Shape 510"/>
          <p:cNvCxnSpPr/>
          <p:nvPr/>
        </p:nvCxnSpPr>
        <p:spPr>
          <a:xfrm>
            <a:off x="1826780" y="5958069"/>
            <a:ext cx="8365754" cy="0"/>
          </a:xfrm>
          <a:prstGeom prst="straightConnector1">
            <a:avLst/>
          </a:prstGeom>
          <a:noFill/>
          <a:ln w="9525" cap="flat" cmpd="sng">
            <a:solidFill>
              <a:srgbClr val="4A7DBA"/>
            </a:solidFill>
            <a:prstDash val="solid"/>
            <a:round/>
            <a:headEnd type="none" w="med" len="med"/>
            <a:tailEnd type="none" w="med" len="med"/>
          </a:ln>
        </p:spPr>
      </p:cxnSp>
      <p:sp>
        <p:nvSpPr>
          <p:cNvPr id="511" name="Shape 511"/>
          <p:cNvSpPr/>
          <p:nvPr/>
        </p:nvSpPr>
        <p:spPr>
          <a:xfrm>
            <a:off x="7633319" y="2808565"/>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512" name="Shape 512"/>
          <p:cNvSpPr/>
          <p:nvPr/>
        </p:nvSpPr>
        <p:spPr>
          <a:xfrm>
            <a:off x="5440286" y="2781726"/>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513" name="Shape 513"/>
          <p:cNvSpPr/>
          <p:nvPr/>
        </p:nvSpPr>
        <p:spPr>
          <a:xfrm>
            <a:off x="3137325" y="2768892"/>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pic>
        <p:nvPicPr>
          <p:cNvPr id="2050" name="Picture 2" descr="Image result for colorado health foundation">
            <a:extLst>
              <a:ext uri="{FF2B5EF4-FFF2-40B4-BE49-F238E27FC236}">
                <a16:creationId xmlns:a16="http://schemas.microsoft.com/office/drawing/2014/main" id="{0C23C592-EE00-445C-A85D-B3DC9413F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233" y="1074236"/>
            <a:ext cx="921456" cy="9214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colorado health foundation">
            <a:extLst>
              <a:ext uri="{FF2B5EF4-FFF2-40B4-BE49-F238E27FC236}">
                <a16:creationId xmlns:a16="http://schemas.microsoft.com/office/drawing/2014/main" id="{C6B1DF04-424C-4341-8132-B57383F54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973" y="2497183"/>
            <a:ext cx="921456" cy="921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idx="4294967295"/>
          </p:nvPr>
        </p:nvSpPr>
        <p:spPr>
          <a:xfrm>
            <a:off x="5375691" y="141894"/>
            <a:ext cx="5138573" cy="838782"/>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70C0"/>
              </a:buClr>
              <a:buSzPct val="25000"/>
              <a:buFont typeface="Avenir"/>
              <a:buNone/>
            </a:pPr>
            <a:r>
              <a:rPr lang="en-US" sz="3959" b="1" i="0" u="none" strike="noStrike" cap="none" dirty="0">
                <a:solidFill>
                  <a:srgbClr val="0070C0"/>
                </a:solidFill>
                <a:latin typeface="Avenir"/>
                <a:ea typeface="Avenir"/>
                <a:cs typeface="Avenir"/>
                <a:sym typeface="Avenir"/>
              </a:rPr>
              <a:t>How it does work…</a:t>
            </a:r>
          </a:p>
        </p:txBody>
      </p:sp>
      <p:sp>
        <p:nvSpPr>
          <p:cNvPr id="476" name="Shape 476"/>
          <p:cNvSpPr/>
          <p:nvPr/>
        </p:nvSpPr>
        <p:spPr>
          <a:xfrm>
            <a:off x="4545333" y="1301607"/>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77" name="Shape 477"/>
          <p:cNvSpPr/>
          <p:nvPr/>
        </p:nvSpPr>
        <p:spPr>
          <a:xfrm>
            <a:off x="6257435" y="1301607"/>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78" name="Shape 478"/>
          <p:cNvSpPr/>
          <p:nvPr/>
        </p:nvSpPr>
        <p:spPr>
          <a:xfrm>
            <a:off x="8184339" y="1301607"/>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79" name="Shape 479"/>
          <p:cNvSpPr/>
          <p:nvPr/>
        </p:nvSpPr>
        <p:spPr>
          <a:xfrm>
            <a:off x="3171950" y="1255153"/>
            <a:ext cx="1290737" cy="33855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a:solidFill>
                  <a:srgbClr val="000000"/>
                </a:solidFill>
                <a:latin typeface="Avenir"/>
                <a:ea typeface="Avenir"/>
                <a:cs typeface="Avenir"/>
                <a:sym typeface="Avenir"/>
              </a:rPr>
              <a:t>Governance</a:t>
            </a:r>
          </a:p>
        </p:txBody>
      </p:sp>
      <p:sp>
        <p:nvSpPr>
          <p:cNvPr id="480" name="Shape 480"/>
          <p:cNvSpPr txBox="1"/>
          <p:nvPr/>
        </p:nvSpPr>
        <p:spPr>
          <a:xfrm>
            <a:off x="5129207" y="1132044"/>
            <a:ext cx="1247456"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a:solidFill>
                  <a:srgbClr val="000000"/>
                </a:solidFill>
                <a:latin typeface="Avenir"/>
                <a:ea typeface="Avenir"/>
                <a:cs typeface="Avenir"/>
                <a:sym typeface="Avenir"/>
              </a:rPr>
              <a:t>Investment </a:t>
            </a:r>
          </a:p>
          <a:p>
            <a:pPr marL="0" marR="0" lvl="0" indent="0" algn="ctr" rtl="0">
              <a:spcBef>
                <a:spcPts val="0"/>
              </a:spcBef>
              <a:buSzPct val="25000"/>
              <a:buNone/>
            </a:pPr>
            <a:r>
              <a:rPr lang="en-US" sz="1600">
                <a:solidFill>
                  <a:srgbClr val="000000"/>
                </a:solidFill>
                <a:latin typeface="Avenir"/>
                <a:ea typeface="Avenir"/>
                <a:cs typeface="Avenir"/>
                <a:sym typeface="Avenir"/>
              </a:rPr>
              <a:t>Beliefs</a:t>
            </a:r>
          </a:p>
        </p:txBody>
      </p:sp>
      <p:sp>
        <p:nvSpPr>
          <p:cNvPr id="481" name="Shape 481"/>
          <p:cNvSpPr txBox="1"/>
          <p:nvPr/>
        </p:nvSpPr>
        <p:spPr>
          <a:xfrm>
            <a:off x="6906915" y="1132044"/>
            <a:ext cx="1257968"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dirty="0">
                <a:solidFill>
                  <a:srgbClr val="000000"/>
                </a:solidFill>
                <a:latin typeface="Avenir"/>
                <a:ea typeface="Avenir"/>
                <a:cs typeface="Avenir"/>
                <a:sym typeface="Avenir"/>
              </a:rPr>
              <a:t>Attribution</a:t>
            </a:r>
          </a:p>
          <a:p>
            <a:pPr marL="0" marR="0" lvl="0" indent="0" algn="ctr" rtl="0">
              <a:spcBef>
                <a:spcPts val="0"/>
              </a:spcBef>
              <a:buSzPct val="25000"/>
              <a:buNone/>
            </a:pPr>
            <a:r>
              <a:rPr lang="en-US" sz="1600" dirty="0">
                <a:solidFill>
                  <a:srgbClr val="000000"/>
                </a:solidFill>
                <a:latin typeface="Avenir"/>
                <a:ea typeface="Avenir"/>
                <a:cs typeface="Avenir"/>
                <a:sym typeface="Avenir"/>
              </a:rPr>
              <a:t>Evaluation</a:t>
            </a:r>
          </a:p>
        </p:txBody>
      </p:sp>
      <p:sp>
        <p:nvSpPr>
          <p:cNvPr id="482" name="Shape 482"/>
          <p:cNvSpPr txBox="1"/>
          <p:nvPr/>
        </p:nvSpPr>
        <p:spPr>
          <a:xfrm>
            <a:off x="8853272" y="1132044"/>
            <a:ext cx="1406153"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a:solidFill>
                  <a:srgbClr val="000000"/>
                </a:solidFill>
                <a:latin typeface="Avenir"/>
                <a:ea typeface="Avenir"/>
                <a:cs typeface="Avenir"/>
                <a:sym typeface="Avenir"/>
              </a:rPr>
              <a:t>Philanthropic</a:t>
            </a:r>
          </a:p>
          <a:p>
            <a:pPr marL="0" marR="0" lvl="0" indent="0" algn="ctr" rtl="0">
              <a:spcBef>
                <a:spcPts val="0"/>
              </a:spcBef>
              <a:buSzPct val="25000"/>
              <a:buNone/>
            </a:pPr>
            <a:r>
              <a:rPr lang="en-US" sz="1600">
                <a:solidFill>
                  <a:srgbClr val="000000"/>
                </a:solidFill>
                <a:latin typeface="Avenir"/>
                <a:ea typeface="Avenir"/>
                <a:cs typeface="Avenir"/>
                <a:sym typeface="Avenir"/>
              </a:rPr>
              <a:t>Assessment</a:t>
            </a:r>
          </a:p>
        </p:txBody>
      </p:sp>
      <p:sp>
        <p:nvSpPr>
          <p:cNvPr id="484" name="Shape 484"/>
          <p:cNvSpPr txBox="1"/>
          <p:nvPr/>
        </p:nvSpPr>
        <p:spPr>
          <a:xfrm>
            <a:off x="1826780" y="569506"/>
            <a:ext cx="3596262"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Investor Education</a:t>
            </a:r>
          </a:p>
        </p:txBody>
      </p:sp>
      <p:cxnSp>
        <p:nvCxnSpPr>
          <p:cNvPr id="485" name="Shape 485"/>
          <p:cNvCxnSpPr/>
          <p:nvPr/>
        </p:nvCxnSpPr>
        <p:spPr>
          <a:xfrm>
            <a:off x="1826780" y="1010619"/>
            <a:ext cx="8365754" cy="0"/>
          </a:xfrm>
          <a:prstGeom prst="straightConnector1">
            <a:avLst/>
          </a:prstGeom>
          <a:noFill/>
          <a:ln w="9525" cap="flat" cmpd="sng">
            <a:solidFill>
              <a:srgbClr val="4A7DBA"/>
            </a:solidFill>
            <a:prstDash val="solid"/>
            <a:round/>
            <a:headEnd type="none" w="med" len="med"/>
            <a:tailEnd type="none" w="med" len="med"/>
          </a:ln>
        </p:spPr>
      </p:cxnSp>
      <p:pic>
        <p:nvPicPr>
          <p:cNvPr id="486" name="Shape 486" descr="https://media.licdn.com/mpr/mpr/shrink_200_200/AAEAAQAAAAAAAARAAAAAJDAwOTg0NzE1LWE5YWItNGVjYS05MzQ1LWVkMWM5YjFjMzM3YQ.png"/>
          <p:cNvPicPr preferRelativeResize="0"/>
          <p:nvPr/>
        </p:nvPicPr>
        <p:blipFill rotWithShape="1">
          <a:blip r:embed="rId3">
            <a:alphaModFix/>
          </a:blip>
          <a:srcRect/>
          <a:stretch/>
        </p:blipFill>
        <p:spPr>
          <a:xfrm>
            <a:off x="8443628" y="4166117"/>
            <a:ext cx="1898625" cy="1898625"/>
          </a:xfrm>
          <a:prstGeom prst="rect">
            <a:avLst/>
          </a:prstGeom>
          <a:noFill/>
          <a:ln>
            <a:noFill/>
          </a:ln>
        </p:spPr>
      </p:pic>
      <p:pic>
        <p:nvPicPr>
          <p:cNvPr id="487" name="Shape 487" descr="https://media.licdn.com/mpr/mpr/shrink_200_200/AAEAAQAAAAAAAARAAAAAJDAwOTg0NzE1LWE5YWItNGVjYS05MzQ1LWVkMWM5YjFjMzM3YQ.png"/>
          <p:cNvPicPr preferRelativeResize="0"/>
          <p:nvPr/>
        </p:nvPicPr>
        <p:blipFill rotWithShape="1">
          <a:blip r:embed="rId3">
            <a:alphaModFix/>
          </a:blip>
          <a:srcRect/>
          <a:stretch/>
        </p:blipFill>
        <p:spPr>
          <a:xfrm>
            <a:off x="6321773" y="4390576"/>
            <a:ext cx="1561390" cy="1561390"/>
          </a:xfrm>
          <a:prstGeom prst="rect">
            <a:avLst/>
          </a:prstGeom>
          <a:noFill/>
          <a:ln>
            <a:noFill/>
          </a:ln>
        </p:spPr>
      </p:pic>
      <p:pic>
        <p:nvPicPr>
          <p:cNvPr id="488" name="Shape 488" descr="https://media.licdn.com/mpr/mpr/shrink_200_200/AAEAAQAAAAAAAARAAAAAJDAwOTg0NzE1LWE5YWItNGVjYS05MzQ1LWVkMWM5YjFjMzM3YQ.png"/>
          <p:cNvPicPr preferRelativeResize="0"/>
          <p:nvPr/>
        </p:nvPicPr>
        <p:blipFill rotWithShape="1">
          <a:blip r:embed="rId3">
            <a:alphaModFix/>
          </a:blip>
          <a:srcRect/>
          <a:stretch/>
        </p:blipFill>
        <p:spPr>
          <a:xfrm>
            <a:off x="4183383" y="4488996"/>
            <a:ext cx="1192305" cy="1210018"/>
          </a:xfrm>
          <a:prstGeom prst="rect">
            <a:avLst/>
          </a:prstGeom>
          <a:noFill/>
          <a:ln>
            <a:noFill/>
          </a:ln>
        </p:spPr>
      </p:pic>
      <p:pic>
        <p:nvPicPr>
          <p:cNvPr id="489" name="Shape 489" descr="https://media.licdn.com/mpr/mpr/shrink_200_200/AAEAAQAAAAAAAARAAAAAJDAwOTg0NzE1LWE5YWItNGVjYS05MzQ1LWVkMWM5YjFjMzM3YQ.png"/>
          <p:cNvPicPr preferRelativeResize="0"/>
          <p:nvPr/>
        </p:nvPicPr>
        <p:blipFill rotWithShape="1">
          <a:blip r:embed="rId3">
            <a:alphaModFix/>
          </a:blip>
          <a:srcRect/>
          <a:stretch/>
        </p:blipFill>
        <p:spPr>
          <a:xfrm>
            <a:off x="1967659" y="4593716"/>
            <a:ext cx="828750" cy="828750"/>
          </a:xfrm>
          <a:prstGeom prst="rect">
            <a:avLst/>
          </a:prstGeom>
          <a:noFill/>
          <a:ln>
            <a:noFill/>
          </a:ln>
        </p:spPr>
      </p:pic>
      <p:sp>
        <p:nvSpPr>
          <p:cNvPr id="490" name="Shape 490"/>
          <p:cNvSpPr/>
          <p:nvPr/>
        </p:nvSpPr>
        <p:spPr>
          <a:xfrm>
            <a:off x="3271773" y="4243348"/>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91" name="Shape 491"/>
          <p:cNvSpPr/>
          <p:nvPr/>
        </p:nvSpPr>
        <p:spPr>
          <a:xfrm>
            <a:off x="7920754" y="4243348"/>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92" name="Shape 492"/>
          <p:cNvSpPr/>
          <p:nvPr/>
        </p:nvSpPr>
        <p:spPr>
          <a:xfrm>
            <a:off x="5650766" y="4243348"/>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493" name="Shape 493"/>
          <p:cNvSpPr txBox="1"/>
          <p:nvPr/>
        </p:nvSpPr>
        <p:spPr>
          <a:xfrm>
            <a:off x="1653702" y="4012228"/>
            <a:ext cx="1358383" cy="70788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000" dirty="0">
                <a:solidFill>
                  <a:srgbClr val="000000"/>
                </a:solidFill>
                <a:latin typeface="Avenir"/>
                <a:ea typeface="Avenir"/>
                <a:cs typeface="Avenir"/>
                <a:sym typeface="Avenir"/>
              </a:rPr>
              <a:t>startup</a:t>
            </a:r>
          </a:p>
          <a:p>
            <a:pPr marL="0" marR="0" lvl="0" indent="0" algn="ctr" rtl="0">
              <a:spcBef>
                <a:spcPts val="0"/>
              </a:spcBef>
              <a:buSzPct val="25000"/>
              <a:buNone/>
            </a:pPr>
            <a:r>
              <a:rPr lang="en-US" sz="2000" dirty="0">
                <a:solidFill>
                  <a:srgbClr val="000000"/>
                </a:solidFill>
                <a:latin typeface="Avenir"/>
                <a:ea typeface="Avenir"/>
                <a:cs typeface="Avenir"/>
                <a:sym typeface="Avenir"/>
              </a:rPr>
              <a:t>bootstrap</a:t>
            </a:r>
          </a:p>
        </p:txBody>
      </p:sp>
      <p:sp>
        <p:nvSpPr>
          <p:cNvPr id="494" name="Shape 494"/>
          <p:cNvSpPr txBox="1"/>
          <p:nvPr/>
        </p:nvSpPr>
        <p:spPr>
          <a:xfrm>
            <a:off x="4397130" y="4012228"/>
            <a:ext cx="766557" cy="70788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000">
                <a:solidFill>
                  <a:srgbClr val="000000"/>
                </a:solidFill>
                <a:latin typeface="Avenir"/>
                <a:ea typeface="Avenir"/>
                <a:cs typeface="Avenir"/>
                <a:sym typeface="Avenir"/>
              </a:rPr>
              <a:t>small</a:t>
            </a:r>
          </a:p>
          <a:p>
            <a:pPr marL="0" marR="0" lvl="0" indent="0" algn="ctr" rtl="0">
              <a:spcBef>
                <a:spcPts val="0"/>
              </a:spcBef>
              <a:buSzPct val="25000"/>
              <a:buNone/>
            </a:pPr>
            <a:r>
              <a:rPr lang="en-US" sz="2000">
                <a:solidFill>
                  <a:srgbClr val="000000"/>
                </a:solidFill>
                <a:latin typeface="Avenir"/>
                <a:ea typeface="Avenir"/>
                <a:cs typeface="Avenir"/>
                <a:sym typeface="Avenir"/>
              </a:rPr>
              <a:t>seed</a:t>
            </a:r>
          </a:p>
        </p:txBody>
      </p:sp>
      <p:sp>
        <p:nvSpPr>
          <p:cNvPr id="495" name="Shape 495"/>
          <p:cNvSpPr txBox="1"/>
          <p:nvPr/>
        </p:nvSpPr>
        <p:spPr>
          <a:xfrm>
            <a:off x="6559374" y="4012228"/>
            <a:ext cx="1097185" cy="70788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000" dirty="0">
                <a:solidFill>
                  <a:srgbClr val="000000"/>
                </a:solidFill>
                <a:latin typeface="Avenir"/>
                <a:ea typeface="Avenir"/>
                <a:cs typeface="Avenir"/>
                <a:sym typeface="Avenir"/>
              </a:rPr>
              <a:t>growth</a:t>
            </a:r>
          </a:p>
          <a:p>
            <a:pPr marL="0" marR="0" lvl="0" indent="0" algn="ctr" rtl="0">
              <a:spcBef>
                <a:spcPts val="0"/>
              </a:spcBef>
              <a:buSzPct val="25000"/>
              <a:buNone/>
            </a:pPr>
            <a:r>
              <a:rPr lang="en-US" sz="2000" dirty="0">
                <a:solidFill>
                  <a:srgbClr val="000000"/>
                </a:solidFill>
                <a:latin typeface="Avenir"/>
                <a:ea typeface="Avenir"/>
                <a:cs typeface="Avenir"/>
                <a:sym typeface="Avenir"/>
              </a:rPr>
              <a:t>venture</a:t>
            </a:r>
          </a:p>
        </p:txBody>
      </p:sp>
      <p:sp>
        <p:nvSpPr>
          <p:cNvPr id="496" name="Shape 496"/>
          <p:cNvSpPr txBox="1"/>
          <p:nvPr/>
        </p:nvSpPr>
        <p:spPr>
          <a:xfrm>
            <a:off x="8929693" y="4003157"/>
            <a:ext cx="625491" cy="70788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000">
                <a:solidFill>
                  <a:srgbClr val="000000"/>
                </a:solidFill>
                <a:latin typeface="Avenir"/>
                <a:ea typeface="Avenir"/>
                <a:cs typeface="Avenir"/>
                <a:sym typeface="Avenir"/>
              </a:rPr>
              <a:t>IPO</a:t>
            </a:r>
          </a:p>
          <a:p>
            <a:pPr marL="0" marR="0" lvl="0" indent="0" algn="l" rtl="0">
              <a:spcBef>
                <a:spcPts val="0"/>
              </a:spcBef>
              <a:buSzPct val="25000"/>
              <a:buNone/>
            </a:pPr>
            <a:r>
              <a:rPr lang="en-US" sz="2000">
                <a:solidFill>
                  <a:srgbClr val="000000"/>
                </a:solidFill>
                <a:latin typeface="Avenir"/>
                <a:ea typeface="Avenir"/>
                <a:cs typeface="Avenir"/>
                <a:sym typeface="Avenir"/>
              </a:rPr>
              <a:t>exit</a:t>
            </a:r>
          </a:p>
        </p:txBody>
      </p:sp>
      <p:sp>
        <p:nvSpPr>
          <p:cNvPr id="497" name="Shape 497"/>
          <p:cNvSpPr txBox="1"/>
          <p:nvPr/>
        </p:nvSpPr>
        <p:spPr>
          <a:xfrm>
            <a:off x="1826778" y="3485678"/>
            <a:ext cx="2523447"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Social Venture</a:t>
            </a:r>
          </a:p>
        </p:txBody>
      </p:sp>
      <p:cxnSp>
        <p:nvCxnSpPr>
          <p:cNvPr id="498" name="Shape 498"/>
          <p:cNvCxnSpPr/>
          <p:nvPr/>
        </p:nvCxnSpPr>
        <p:spPr>
          <a:xfrm>
            <a:off x="1826780" y="3971405"/>
            <a:ext cx="8365754" cy="0"/>
          </a:xfrm>
          <a:prstGeom prst="straightConnector1">
            <a:avLst/>
          </a:prstGeom>
          <a:noFill/>
          <a:ln w="9525" cap="flat" cmpd="sng">
            <a:solidFill>
              <a:srgbClr val="4A7DBA"/>
            </a:solidFill>
            <a:prstDash val="solid"/>
            <a:round/>
            <a:headEnd type="none" w="med" len="med"/>
            <a:tailEnd type="none" w="med" len="med"/>
          </a:ln>
        </p:spPr>
      </p:cxnSp>
      <p:sp>
        <p:nvSpPr>
          <p:cNvPr id="499" name="Shape 499"/>
          <p:cNvSpPr txBox="1"/>
          <p:nvPr/>
        </p:nvSpPr>
        <p:spPr>
          <a:xfrm>
            <a:off x="3941062" y="2611003"/>
            <a:ext cx="1188145"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a:solidFill>
                  <a:srgbClr val="000000"/>
                </a:solidFill>
                <a:latin typeface="Avenir"/>
                <a:ea typeface="Avenir"/>
                <a:cs typeface="Avenir"/>
                <a:sym typeface="Avenir"/>
              </a:rPr>
              <a:t>Investment</a:t>
            </a:r>
          </a:p>
          <a:p>
            <a:pPr marL="0" marR="0" lvl="0" indent="0" algn="ctr" rtl="0">
              <a:spcBef>
                <a:spcPts val="0"/>
              </a:spcBef>
              <a:buSzPct val="25000"/>
              <a:buNone/>
            </a:pPr>
            <a:r>
              <a:rPr lang="en-US" sz="1600">
                <a:solidFill>
                  <a:srgbClr val="000000"/>
                </a:solidFill>
                <a:latin typeface="Avenir"/>
                <a:ea typeface="Avenir"/>
                <a:cs typeface="Avenir"/>
                <a:sym typeface="Avenir"/>
              </a:rPr>
              <a:t>Advisor</a:t>
            </a:r>
          </a:p>
        </p:txBody>
      </p:sp>
      <p:sp>
        <p:nvSpPr>
          <p:cNvPr id="500" name="Shape 500"/>
          <p:cNvSpPr txBox="1"/>
          <p:nvPr/>
        </p:nvSpPr>
        <p:spPr>
          <a:xfrm>
            <a:off x="6321773" y="2633176"/>
            <a:ext cx="1016624"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dirty="0">
                <a:solidFill>
                  <a:srgbClr val="000000"/>
                </a:solidFill>
                <a:latin typeface="Avenir"/>
                <a:ea typeface="Avenir"/>
                <a:cs typeface="Avenir"/>
                <a:sym typeface="Avenir"/>
              </a:rPr>
              <a:t>Manager</a:t>
            </a:r>
          </a:p>
          <a:p>
            <a:pPr marL="0" marR="0" lvl="0" indent="0" algn="ctr" rtl="0">
              <a:spcBef>
                <a:spcPts val="0"/>
              </a:spcBef>
              <a:buSzPct val="25000"/>
              <a:buNone/>
            </a:pPr>
            <a:r>
              <a:rPr lang="en-US" sz="1600" dirty="0">
                <a:solidFill>
                  <a:srgbClr val="000000"/>
                </a:solidFill>
                <a:latin typeface="Avenir"/>
                <a:ea typeface="Avenir"/>
                <a:cs typeface="Avenir"/>
                <a:sym typeface="Avenir"/>
              </a:rPr>
              <a:t>(Aging)</a:t>
            </a:r>
          </a:p>
        </p:txBody>
      </p:sp>
      <p:sp>
        <p:nvSpPr>
          <p:cNvPr id="501" name="Shape 501"/>
          <p:cNvSpPr txBox="1"/>
          <p:nvPr/>
        </p:nvSpPr>
        <p:spPr>
          <a:xfrm>
            <a:off x="8423700" y="2631651"/>
            <a:ext cx="969240" cy="58477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1600" dirty="0">
                <a:solidFill>
                  <a:srgbClr val="000000"/>
                </a:solidFill>
                <a:latin typeface="Avenir"/>
                <a:ea typeface="Avenir"/>
                <a:cs typeface="Avenir"/>
                <a:sym typeface="Avenir"/>
              </a:rPr>
              <a:t>Funds</a:t>
            </a:r>
          </a:p>
          <a:p>
            <a:pPr marL="0" marR="0" lvl="0" indent="0" algn="ctr" rtl="0">
              <a:spcBef>
                <a:spcPts val="0"/>
              </a:spcBef>
              <a:buSzPct val="25000"/>
              <a:buNone/>
            </a:pPr>
            <a:r>
              <a:rPr lang="en-US" sz="1600" dirty="0">
                <a:solidFill>
                  <a:srgbClr val="000000"/>
                </a:solidFill>
                <a:latin typeface="Avenir"/>
                <a:ea typeface="Avenir"/>
                <a:cs typeface="Avenir"/>
                <a:sym typeface="Avenir"/>
              </a:rPr>
              <a:t>(Aging)</a:t>
            </a:r>
          </a:p>
        </p:txBody>
      </p:sp>
      <p:sp>
        <p:nvSpPr>
          <p:cNvPr id="503" name="Shape 503"/>
          <p:cNvSpPr txBox="1"/>
          <p:nvPr/>
        </p:nvSpPr>
        <p:spPr>
          <a:xfrm>
            <a:off x="1826778" y="2020183"/>
            <a:ext cx="1505129"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Investor</a:t>
            </a:r>
          </a:p>
        </p:txBody>
      </p:sp>
      <p:cxnSp>
        <p:nvCxnSpPr>
          <p:cNvPr id="504" name="Shape 504"/>
          <p:cNvCxnSpPr/>
          <p:nvPr/>
        </p:nvCxnSpPr>
        <p:spPr>
          <a:xfrm>
            <a:off x="1826778" y="2459471"/>
            <a:ext cx="8432647" cy="0"/>
          </a:xfrm>
          <a:prstGeom prst="straightConnector1">
            <a:avLst/>
          </a:prstGeom>
          <a:noFill/>
          <a:ln w="9525" cap="flat" cmpd="sng">
            <a:solidFill>
              <a:srgbClr val="4A7DBA"/>
            </a:solidFill>
            <a:prstDash val="solid"/>
            <a:round/>
            <a:headEnd type="none" w="med" len="med"/>
            <a:tailEnd type="none" w="med" len="med"/>
          </a:ln>
        </p:spPr>
      </p:cxnSp>
      <p:sp>
        <p:nvSpPr>
          <p:cNvPr id="505" name="Shape 505"/>
          <p:cNvSpPr txBox="1"/>
          <p:nvPr/>
        </p:nvSpPr>
        <p:spPr>
          <a:xfrm>
            <a:off x="1853592" y="6195732"/>
            <a:ext cx="723275"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a:solidFill>
                  <a:srgbClr val="000000"/>
                </a:solidFill>
                <a:latin typeface="Avenir"/>
                <a:ea typeface="Avenir"/>
                <a:cs typeface="Avenir"/>
                <a:sym typeface="Avenir"/>
              </a:rPr>
              <a:t>small</a:t>
            </a:r>
          </a:p>
        </p:txBody>
      </p:sp>
      <p:sp>
        <p:nvSpPr>
          <p:cNvPr id="506" name="Shape 506"/>
          <p:cNvSpPr txBox="1"/>
          <p:nvPr/>
        </p:nvSpPr>
        <p:spPr>
          <a:xfrm>
            <a:off x="3805448" y="6149567"/>
            <a:ext cx="1314783" cy="46166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a:solidFill>
                  <a:srgbClr val="000000"/>
                </a:solidFill>
                <a:latin typeface="Avenir"/>
                <a:ea typeface="Avenir"/>
                <a:cs typeface="Avenir"/>
                <a:sym typeface="Avenir"/>
              </a:rPr>
              <a:t>medium</a:t>
            </a:r>
          </a:p>
        </p:txBody>
      </p:sp>
      <p:sp>
        <p:nvSpPr>
          <p:cNvPr id="507" name="Shape 507"/>
          <p:cNvSpPr txBox="1"/>
          <p:nvPr/>
        </p:nvSpPr>
        <p:spPr>
          <a:xfrm>
            <a:off x="6348812" y="6080669"/>
            <a:ext cx="1165704"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b="1">
                <a:solidFill>
                  <a:srgbClr val="000000"/>
                </a:solidFill>
                <a:latin typeface="Avenir"/>
                <a:ea typeface="Avenir"/>
                <a:cs typeface="Avenir"/>
                <a:sym typeface="Avenir"/>
              </a:rPr>
              <a:t>large</a:t>
            </a:r>
          </a:p>
        </p:txBody>
      </p:sp>
      <p:sp>
        <p:nvSpPr>
          <p:cNvPr id="508" name="Shape 508"/>
          <p:cNvSpPr txBox="1"/>
          <p:nvPr/>
        </p:nvSpPr>
        <p:spPr>
          <a:xfrm>
            <a:off x="8708634" y="6057233"/>
            <a:ext cx="1518364" cy="646331"/>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3600" b="1">
                <a:solidFill>
                  <a:srgbClr val="000000"/>
                </a:solidFill>
                <a:latin typeface="Avenir"/>
                <a:ea typeface="Avenir"/>
                <a:cs typeface="Avenir"/>
                <a:sym typeface="Avenir"/>
              </a:rPr>
              <a:t>HUGE</a:t>
            </a:r>
          </a:p>
        </p:txBody>
      </p:sp>
      <p:sp>
        <p:nvSpPr>
          <p:cNvPr id="509" name="Shape 509"/>
          <p:cNvSpPr txBox="1"/>
          <p:nvPr/>
        </p:nvSpPr>
        <p:spPr>
          <a:xfrm>
            <a:off x="1826778" y="5545416"/>
            <a:ext cx="2672526" cy="5232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800">
                <a:solidFill>
                  <a:srgbClr val="0070C0"/>
                </a:solidFill>
                <a:latin typeface="Avenir"/>
                <a:ea typeface="Avenir"/>
                <a:cs typeface="Avenir"/>
                <a:sym typeface="Avenir"/>
              </a:rPr>
              <a:t>Positive Impact</a:t>
            </a:r>
          </a:p>
        </p:txBody>
      </p:sp>
      <p:cxnSp>
        <p:nvCxnSpPr>
          <p:cNvPr id="510" name="Shape 510"/>
          <p:cNvCxnSpPr/>
          <p:nvPr/>
        </p:nvCxnSpPr>
        <p:spPr>
          <a:xfrm>
            <a:off x="1826780" y="5958069"/>
            <a:ext cx="8365754" cy="0"/>
          </a:xfrm>
          <a:prstGeom prst="straightConnector1">
            <a:avLst/>
          </a:prstGeom>
          <a:noFill/>
          <a:ln w="9525" cap="flat" cmpd="sng">
            <a:solidFill>
              <a:srgbClr val="4A7DBA"/>
            </a:solidFill>
            <a:prstDash val="solid"/>
            <a:round/>
            <a:headEnd type="none" w="med" len="med"/>
            <a:tailEnd type="none" w="med" len="med"/>
          </a:ln>
        </p:spPr>
      </p:cxnSp>
      <p:sp>
        <p:nvSpPr>
          <p:cNvPr id="511" name="Shape 511"/>
          <p:cNvSpPr/>
          <p:nvPr/>
        </p:nvSpPr>
        <p:spPr>
          <a:xfrm>
            <a:off x="7633319" y="2808565"/>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512" name="Shape 512"/>
          <p:cNvSpPr/>
          <p:nvPr/>
        </p:nvSpPr>
        <p:spPr>
          <a:xfrm>
            <a:off x="5440286" y="2781726"/>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sp>
        <p:nvSpPr>
          <p:cNvPr id="513" name="Shape 513"/>
          <p:cNvSpPr/>
          <p:nvPr/>
        </p:nvSpPr>
        <p:spPr>
          <a:xfrm>
            <a:off x="3137325" y="2768892"/>
            <a:ext cx="586291" cy="245648"/>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FFFFFF"/>
              </a:solidFill>
              <a:latin typeface="Arial"/>
              <a:ea typeface="Arial"/>
              <a:cs typeface="Arial"/>
              <a:sym typeface="Arial"/>
            </a:endParaRPr>
          </a:p>
        </p:txBody>
      </p:sp>
      <p:pic>
        <p:nvPicPr>
          <p:cNvPr id="2050" name="Picture 2" descr="Image result for colorado health foundation">
            <a:extLst>
              <a:ext uri="{FF2B5EF4-FFF2-40B4-BE49-F238E27FC236}">
                <a16:creationId xmlns:a16="http://schemas.microsoft.com/office/drawing/2014/main" id="{0C23C592-EE00-445C-A85D-B3DC9413F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233" y="1074236"/>
            <a:ext cx="921456" cy="9214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colorado health foundation">
            <a:extLst>
              <a:ext uri="{FF2B5EF4-FFF2-40B4-BE49-F238E27FC236}">
                <a16:creationId xmlns:a16="http://schemas.microsoft.com/office/drawing/2014/main" id="{C6B1DF04-424C-4341-8132-B57383F54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973" y="2497183"/>
            <a:ext cx="921456" cy="921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8BD6C1-AC51-4F7B-AB81-70F9C86A101B}"/>
              </a:ext>
            </a:extLst>
          </p:cNvPr>
          <p:cNvSpPr txBox="1"/>
          <p:nvPr/>
        </p:nvSpPr>
        <p:spPr>
          <a:xfrm>
            <a:off x="3660376" y="1038552"/>
            <a:ext cx="561372" cy="769441"/>
          </a:xfrm>
          <a:prstGeom prst="rect">
            <a:avLst/>
          </a:prstGeom>
          <a:noFill/>
        </p:spPr>
        <p:txBody>
          <a:bodyPr wrap="none" rtlCol="0">
            <a:spAutoFit/>
          </a:bodyPr>
          <a:lstStyle/>
          <a:p>
            <a:r>
              <a:rPr lang="en-US" sz="4400" b="1" dirty="0">
                <a:solidFill>
                  <a:srgbClr val="FF0000"/>
                </a:solidFill>
              </a:rPr>
              <a:t>X</a:t>
            </a:r>
            <a:endParaRPr lang="en-US" b="1" dirty="0">
              <a:solidFill>
                <a:srgbClr val="FF0000"/>
              </a:solidFill>
            </a:endParaRPr>
          </a:p>
        </p:txBody>
      </p:sp>
      <p:sp>
        <p:nvSpPr>
          <p:cNvPr id="43" name="TextBox 42">
            <a:extLst>
              <a:ext uri="{FF2B5EF4-FFF2-40B4-BE49-F238E27FC236}">
                <a16:creationId xmlns:a16="http://schemas.microsoft.com/office/drawing/2014/main" id="{D901751E-07C7-49D9-8681-7E41FC2D737C}"/>
              </a:ext>
            </a:extLst>
          </p:cNvPr>
          <p:cNvSpPr txBox="1"/>
          <p:nvPr/>
        </p:nvSpPr>
        <p:spPr>
          <a:xfrm>
            <a:off x="6554352" y="2467427"/>
            <a:ext cx="561372" cy="769441"/>
          </a:xfrm>
          <a:prstGeom prst="rect">
            <a:avLst/>
          </a:prstGeom>
          <a:noFill/>
        </p:spPr>
        <p:txBody>
          <a:bodyPr wrap="none" rtlCol="0">
            <a:spAutoFit/>
          </a:bodyPr>
          <a:lstStyle/>
          <a:p>
            <a:r>
              <a:rPr lang="en-US" sz="4400" b="1" dirty="0">
                <a:solidFill>
                  <a:srgbClr val="FF0000"/>
                </a:solidFill>
              </a:rPr>
              <a:t>X</a:t>
            </a:r>
            <a:endParaRPr lang="en-US" b="1" dirty="0">
              <a:solidFill>
                <a:srgbClr val="FF0000"/>
              </a:solidFill>
            </a:endParaRPr>
          </a:p>
        </p:txBody>
      </p:sp>
      <p:sp>
        <p:nvSpPr>
          <p:cNvPr id="44" name="TextBox 43">
            <a:extLst>
              <a:ext uri="{FF2B5EF4-FFF2-40B4-BE49-F238E27FC236}">
                <a16:creationId xmlns:a16="http://schemas.microsoft.com/office/drawing/2014/main" id="{183CA3B7-08C7-4977-B871-247551DC7C4C}"/>
              </a:ext>
            </a:extLst>
          </p:cNvPr>
          <p:cNvSpPr txBox="1"/>
          <p:nvPr/>
        </p:nvSpPr>
        <p:spPr>
          <a:xfrm>
            <a:off x="8691140" y="2522553"/>
            <a:ext cx="561372" cy="769441"/>
          </a:xfrm>
          <a:prstGeom prst="rect">
            <a:avLst/>
          </a:prstGeom>
          <a:noFill/>
        </p:spPr>
        <p:txBody>
          <a:bodyPr wrap="none" rtlCol="0">
            <a:spAutoFit/>
          </a:bodyPr>
          <a:lstStyle/>
          <a:p>
            <a:r>
              <a:rPr lang="en-US" sz="4400" b="1" dirty="0">
                <a:solidFill>
                  <a:srgbClr val="FF0000"/>
                </a:solidFill>
              </a:rPr>
              <a:t>X</a:t>
            </a:r>
            <a:endParaRPr lang="en-US" b="1" dirty="0">
              <a:solidFill>
                <a:srgbClr val="FF0000"/>
              </a:solidFill>
            </a:endParaRPr>
          </a:p>
        </p:txBody>
      </p:sp>
      <p:sp>
        <p:nvSpPr>
          <p:cNvPr id="45" name="TextBox 44">
            <a:extLst>
              <a:ext uri="{FF2B5EF4-FFF2-40B4-BE49-F238E27FC236}">
                <a16:creationId xmlns:a16="http://schemas.microsoft.com/office/drawing/2014/main" id="{65F70EAD-0AF9-4B71-820B-D87129F1C1C7}"/>
              </a:ext>
            </a:extLst>
          </p:cNvPr>
          <p:cNvSpPr txBox="1"/>
          <p:nvPr/>
        </p:nvSpPr>
        <p:spPr>
          <a:xfrm>
            <a:off x="4397091" y="4055514"/>
            <a:ext cx="561372" cy="769441"/>
          </a:xfrm>
          <a:prstGeom prst="rect">
            <a:avLst/>
          </a:prstGeom>
          <a:noFill/>
        </p:spPr>
        <p:txBody>
          <a:bodyPr wrap="none" rtlCol="0">
            <a:spAutoFit/>
          </a:bodyPr>
          <a:lstStyle/>
          <a:p>
            <a:r>
              <a:rPr lang="en-US" sz="4400" b="1" dirty="0">
                <a:solidFill>
                  <a:srgbClr val="FF0000"/>
                </a:solidFill>
              </a:rPr>
              <a:t>X</a:t>
            </a:r>
            <a:endParaRPr lang="en-US" b="1" dirty="0">
              <a:solidFill>
                <a:srgbClr val="FF0000"/>
              </a:solidFill>
            </a:endParaRPr>
          </a:p>
        </p:txBody>
      </p:sp>
      <p:sp>
        <p:nvSpPr>
          <p:cNvPr id="46" name="TextBox 45">
            <a:extLst>
              <a:ext uri="{FF2B5EF4-FFF2-40B4-BE49-F238E27FC236}">
                <a16:creationId xmlns:a16="http://schemas.microsoft.com/office/drawing/2014/main" id="{1CC411E6-F810-40B3-ACB2-C99BC9F32435}"/>
              </a:ext>
            </a:extLst>
          </p:cNvPr>
          <p:cNvSpPr txBox="1"/>
          <p:nvPr/>
        </p:nvSpPr>
        <p:spPr>
          <a:xfrm>
            <a:off x="4183383" y="5931563"/>
            <a:ext cx="561372" cy="769441"/>
          </a:xfrm>
          <a:prstGeom prst="rect">
            <a:avLst/>
          </a:prstGeom>
          <a:noFill/>
        </p:spPr>
        <p:txBody>
          <a:bodyPr wrap="none" rtlCol="0">
            <a:spAutoFit/>
          </a:bodyPr>
          <a:lstStyle/>
          <a:p>
            <a:r>
              <a:rPr lang="en-US" sz="4400" b="1" dirty="0">
                <a:solidFill>
                  <a:srgbClr val="FF0000"/>
                </a:solidFill>
              </a:rPr>
              <a:t>X</a:t>
            </a:r>
            <a:endParaRPr lang="en-US" b="1" dirty="0">
              <a:solidFill>
                <a:srgbClr val="FF0000"/>
              </a:solidFill>
            </a:endParaRPr>
          </a:p>
        </p:txBody>
      </p:sp>
    </p:spTree>
    <p:extLst>
      <p:ext uri="{BB962C8B-B14F-4D97-AF65-F5344CB8AC3E}">
        <p14:creationId xmlns:p14="http://schemas.microsoft.com/office/powerpoint/2010/main" val="1435627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body" idx="4294967295"/>
          </p:nvPr>
        </p:nvSpPr>
        <p:spPr>
          <a:xfrm>
            <a:off x="4144371" y="4727400"/>
            <a:ext cx="6710150" cy="565849"/>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Clr>
                <a:srgbClr val="0070C0"/>
              </a:buClr>
              <a:buSzPct val="25000"/>
              <a:buFont typeface="Arial"/>
              <a:buNone/>
            </a:pPr>
            <a:r>
              <a:rPr lang="en-US" sz="3200" b="0" i="0" u="none" strike="noStrike" cap="none">
                <a:solidFill>
                  <a:srgbClr val="0070C0"/>
                </a:solidFill>
                <a:latin typeface="Avenir"/>
                <a:ea typeface="Avenir"/>
                <a:cs typeface="Avenir"/>
                <a:sym typeface="Avenir"/>
              </a:rPr>
              <a:t>needs impact investment capital</a:t>
            </a:r>
          </a:p>
        </p:txBody>
      </p:sp>
      <p:pic>
        <p:nvPicPr>
          <p:cNvPr id="520" name="Shape 520" descr="https://media.licdn.com/mpr/mpr/shrink_200_200/AAEAAQAAAAAAAARAAAAAJDAwOTg0NzE1LWE5YWItNGVjYS05MzQ1LWVkMWM5YjFjMzM3YQ.png"/>
          <p:cNvPicPr preferRelativeResize="0"/>
          <p:nvPr/>
        </p:nvPicPr>
        <p:blipFill rotWithShape="1">
          <a:blip r:embed="rId3">
            <a:alphaModFix/>
          </a:blip>
          <a:srcRect/>
          <a:stretch/>
        </p:blipFill>
        <p:spPr>
          <a:xfrm>
            <a:off x="2135524" y="4210421"/>
            <a:ext cx="1326853" cy="1326853"/>
          </a:xfrm>
          <a:prstGeom prst="rect">
            <a:avLst/>
          </a:prstGeom>
          <a:noFill/>
          <a:ln>
            <a:noFill/>
          </a:ln>
        </p:spPr>
      </p:pic>
      <p:sp>
        <p:nvSpPr>
          <p:cNvPr id="521" name="Shape 521"/>
          <p:cNvSpPr txBox="1"/>
          <p:nvPr/>
        </p:nvSpPr>
        <p:spPr>
          <a:xfrm>
            <a:off x="4144373" y="1237083"/>
            <a:ext cx="6184960" cy="107721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rgbClr val="0070C0"/>
                </a:solidFill>
                <a:latin typeface="Avenir"/>
                <a:ea typeface="Avenir"/>
                <a:cs typeface="Avenir"/>
                <a:sym typeface="Avenir"/>
              </a:rPr>
              <a:t>leaving money, impact, and risk on table (e.g. + governance)</a:t>
            </a:r>
          </a:p>
        </p:txBody>
      </p:sp>
      <p:sp>
        <p:nvSpPr>
          <p:cNvPr id="522" name="Shape 522"/>
          <p:cNvSpPr txBox="1"/>
          <p:nvPr/>
        </p:nvSpPr>
        <p:spPr>
          <a:xfrm>
            <a:off x="4144371" y="3173158"/>
            <a:ext cx="5704763"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rgbClr val="0070C0"/>
                </a:solidFill>
                <a:latin typeface="Avenir"/>
                <a:ea typeface="Avenir"/>
                <a:cs typeface="Avenir"/>
                <a:sym typeface="Avenir"/>
              </a:rPr>
              <a:t>needs impact investments</a:t>
            </a:r>
          </a:p>
        </p:txBody>
      </p:sp>
      <p:sp>
        <p:nvSpPr>
          <p:cNvPr id="525" name="Shape 525"/>
          <p:cNvSpPr txBox="1"/>
          <p:nvPr/>
        </p:nvSpPr>
        <p:spPr>
          <a:xfrm>
            <a:off x="2063472" y="216696"/>
            <a:ext cx="8229600" cy="931287"/>
          </a:xfrm>
          <a:prstGeom prst="rect">
            <a:avLst/>
          </a:prstGeom>
          <a:noFill/>
          <a:ln>
            <a:noFill/>
          </a:ln>
        </p:spPr>
        <p:txBody>
          <a:bodyPr wrap="square" lIns="91425" tIns="45700" rIns="91425" bIns="45700" anchor="ctr" anchorCtr="0">
            <a:noAutofit/>
          </a:bodyPr>
          <a:lstStyle/>
          <a:p>
            <a:pPr marL="0" marR="0" lvl="0" indent="0" algn="ctr" rtl="0">
              <a:spcBef>
                <a:spcPts val="0"/>
              </a:spcBef>
              <a:buClr>
                <a:srgbClr val="000000"/>
              </a:buClr>
              <a:buSzPct val="25000"/>
              <a:buFont typeface="Avenir"/>
              <a:buNone/>
            </a:pPr>
            <a:r>
              <a:rPr lang="en-US" sz="4000" b="1" i="0" u="none">
                <a:solidFill>
                  <a:srgbClr val="000000"/>
                </a:solidFill>
                <a:latin typeface="Avenir"/>
                <a:ea typeface="Avenir"/>
                <a:cs typeface="Avenir"/>
                <a:sym typeface="Avenir"/>
              </a:rPr>
              <a:t>Problem(s)</a:t>
            </a:r>
          </a:p>
        </p:txBody>
      </p:sp>
      <p:pic>
        <p:nvPicPr>
          <p:cNvPr id="9" name="Picture 2" descr="Image result for colorado health foundation">
            <a:extLst>
              <a:ext uri="{FF2B5EF4-FFF2-40B4-BE49-F238E27FC236}">
                <a16:creationId xmlns:a16="http://schemas.microsoft.com/office/drawing/2014/main" id="{1FC96B6E-C9D1-4A2D-BE63-0CFBFE8EE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222" y="1213157"/>
            <a:ext cx="921456" cy="9214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olorado health foundation">
            <a:extLst>
              <a:ext uri="{FF2B5EF4-FFF2-40B4-BE49-F238E27FC236}">
                <a16:creationId xmlns:a16="http://schemas.microsoft.com/office/drawing/2014/main" id="{5D66756D-9CAC-4534-871B-6DC2F6B5A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222" y="2763063"/>
            <a:ext cx="921456" cy="921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idx="4294967295"/>
          </p:nvPr>
        </p:nvSpPr>
        <p:spPr>
          <a:xfrm>
            <a:off x="1960339" y="188331"/>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Avenir"/>
              <a:buNone/>
            </a:pPr>
            <a:r>
              <a:rPr lang="en-US" sz="4400" b="0" i="0" u="none" strike="noStrike" cap="none">
                <a:solidFill>
                  <a:schemeClr val="dk1"/>
                </a:solidFill>
                <a:latin typeface="Avenir"/>
                <a:ea typeface="Avenir"/>
                <a:cs typeface="Avenir"/>
                <a:sym typeface="Avenir"/>
              </a:rPr>
              <a:t>How do we fix it?</a:t>
            </a:r>
          </a:p>
        </p:txBody>
      </p:sp>
      <p:sp>
        <p:nvSpPr>
          <p:cNvPr id="532" name="Shape 532"/>
          <p:cNvSpPr txBox="1">
            <a:spLocks noGrp="1"/>
          </p:cNvSpPr>
          <p:nvPr>
            <p:ph type="body" idx="4294967295"/>
          </p:nvPr>
        </p:nvSpPr>
        <p:spPr>
          <a:xfrm>
            <a:off x="1912575" y="1995985"/>
            <a:ext cx="8679975" cy="2111991"/>
          </a:xfrm>
          <a:prstGeom prst="rect">
            <a:avLst/>
          </a:prstGeom>
          <a:noFill/>
          <a:ln>
            <a:noFill/>
          </a:ln>
        </p:spPr>
        <p:txBody>
          <a:bodyPr wrap="square" lIns="91425" tIns="45700" rIns="91425" bIns="45700" anchor="t" anchorCtr="0">
            <a:noAutofit/>
          </a:bodyPr>
          <a:lstStyle/>
          <a:p>
            <a:pPr marL="514350" marR="0" lvl="0" indent="-514350" algn="l" rtl="0">
              <a:spcBef>
                <a:spcPts val="0"/>
              </a:spcBef>
              <a:spcAft>
                <a:spcPts val="0"/>
              </a:spcAft>
              <a:buClr>
                <a:srgbClr val="0070C0"/>
              </a:buClr>
              <a:buSzPct val="100000"/>
              <a:buFont typeface="Avenir"/>
              <a:buAutoNum type="arabicPeriod"/>
            </a:pPr>
            <a:r>
              <a:rPr lang="en-US" sz="2800" b="1" i="1" u="none" strike="noStrike" cap="none">
                <a:solidFill>
                  <a:srgbClr val="0070C0"/>
                </a:solidFill>
                <a:latin typeface="Avenir"/>
                <a:ea typeface="Avenir"/>
                <a:cs typeface="Avenir"/>
                <a:sym typeface="Avenir"/>
              </a:rPr>
              <a:t>Inventory</a:t>
            </a:r>
            <a:r>
              <a:rPr lang="en-US" sz="2800" b="0" i="0" u="none" strike="noStrike" cap="none">
                <a:solidFill>
                  <a:srgbClr val="0070C0"/>
                </a:solidFill>
                <a:latin typeface="Avenir"/>
                <a:ea typeface="Avenir"/>
                <a:cs typeface="Avenir"/>
                <a:sym typeface="Avenir"/>
              </a:rPr>
              <a:t>, </a:t>
            </a:r>
            <a:r>
              <a:rPr lang="en-US" sz="2800" b="1" i="1" u="none" strike="noStrike" cap="none">
                <a:solidFill>
                  <a:srgbClr val="0070C0"/>
                </a:solidFill>
                <a:latin typeface="Avenir"/>
                <a:ea typeface="Avenir"/>
                <a:cs typeface="Avenir"/>
                <a:sym typeface="Avenir"/>
              </a:rPr>
              <a:t>educate</a:t>
            </a:r>
            <a:r>
              <a:rPr lang="en-US" sz="2800" b="0" i="0" u="none" strike="noStrike" cap="none">
                <a:solidFill>
                  <a:srgbClr val="0070C0"/>
                </a:solidFill>
                <a:latin typeface="Avenir"/>
                <a:ea typeface="Avenir"/>
                <a:cs typeface="Avenir"/>
                <a:sym typeface="Avenir"/>
              </a:rPr>
              <a:t>, and </a:t>
            </a:r>
            <a:r>
              <a:rPr lang="en-US" sz="2800" b="1" i="1" u="none" strike="noStrike" cap="none">
                <a:solidFill>
                  <a:srgbClr val="0070C0"/>
                </a:solidFill>
                <a:latin typeface="Avenir"/>
                <a:ea typeface="Avenir"/>
                <a:cs typeface="Avenir"/>
                <a:sym typeface="Avenir"/>
              </a:rPr>
              <a:t>activate </a:t>
            </a:r>
            <a:r>
              <a:rPr lang="en-US" sz="2800" b="0" i="0" u="none" strike="noStrike" cap="none">
                <a:solidFill>
                  <a:srgbClr val="0070C0"/>
                </a:solidFill>
                <a:latin typeface="Avenir"/>
                <a:ea typeface="Avenir"/>
                <a:cs typeface="Avenir"/>
                <a:sym typeface="Avenir"/>
              </a:rPr>
              <a:t>philanthropists and investors</a:t>
            </a:r>
          </a:p>
          <a:p>
            <a:pPr marL="514350" marR="0" lvl="0" indent="-514350" algn="l" rtl="0">
              <a:spcBef>
                <a:spcPts val="560"/>
              </a:spcBef>
              <a:spcAft>
                <a:spcPts val="0"/>
              </a:spcAft>
              <a:buClr>
                <a:srgbClr val="0070C0"/>
              </a:buClr>
              <a:buSzPct val="100000"/>
              <a:buFont typeface="Avenir"/>
              <a:buAutoNum type="arabicPeriod"/>
            </a:pPr>
            <a:r>
              <a:rPr lang="en-US" sz="2800" b="1" i="1" u="none" strike="noStrike" cap="none">
                <a:solidFill>
                  <a:srgbClr val="0070C0"/>
                </a:solidFill>
                <a:latin typeface="Avenir"/>
                <a:ea typeface="Avenir"/>
                <a:cs typeface="Avenir"/>
                <a:sym typeface="Avenir"/>
              </a:rPr>
              <a:t>Inventory</a:t>
            </a:r>
            <a:r>
              <a:rPr lang="en-US" sz="2800" b="0" i="0" u="none" strike="noStrike" cap="none">
                <a:solidFill>
                  <a:srgbClr val="0070C0"/>
                </a:solidFill>
                <a:latin typeface="Avenir"/>
                <a:ea typeface="Avenir"/>
                <a:cs typeface="Avenir"/>
                <a:sym typeface="Avenir"/>
              </a:rPr>
              <a:t>, </a:t>
            </a:r>
            <a:r>
              <a:rPr lang="en-US" sz="2800" b="1" i="1" u="none" strike="noStrike" cap="none">
                <a:solidFill>
                  <a:srgbClr val="0070C0"/>
                </a:solidFill>
                <a:latin typeface="Avenir"/>
                <a:ea typeface="Avenir"/>
                <a:cs typeface="Avenir"/>
                <a:sym typeface="Avenir"/>
              </a:rPr>
              <a:t>educate</a:t>
            </a:r>
            <a:r>
              <a:rPr lang="en-US" sz="2800" b="0" i="0" u="none" strike="noStrike" cap="none">
                <a:solidFill>
                  <a:srgbClr val="0070C0"/>
                </a:solidFill>
                <a:latin typeface="Avenir"/>
                <a:ea typeface="Avenir"/>
                <a:cs typeface="Avenir"/>
                <a:sym typeface="Avenir"/>
              </a:rPr>
              <a:t>, and </a:t>
            </a:r>
            <a:r>
              <a:rPr lang="en-US" sz="2800" b="1" i="1" u="none" strike="noStrike" cap="none">
                <a:solidFill>
                  <a:srgbClr val="0070C0"/>
                </a:solidFill>
                <a:latin typeface="Avenir"/>
                <a:ea typeface="Avenir"/>
                <a:cs typeface="Avenir"/>
                <a:sym typeface="Avenir"/>
              </a:rPr>
              <a:t>activate </a:t>
            </a:r>
            <a:r>
              <a:rPr lang="en-US" sz="2800" b="0" i="0" u="none" strike="noStrike" cap="none">
                <a:solidFill>
                  <a:srgbClr val="0070C0"/>
                </a:solidFill>
                <a:latin typeface="Avenir"/>
                <a:ea typeface="Avenir"/>
                <a:cs typeface="Avenir"/>
                <a:sym typeface="Avenir"/>
              </a:rPr>
              <a:t>social ventures</a:t>
            </a:r>
          </a:p>
          <a:p>
            <a:pPr marL="514350" marR="0" lvl="0" indent="-514350" algn="l" rtl="0">
              <a:spcBef>
                <a:spcPts val="560"/>
              </a:spcBef>
              <a:spcAft>
                <a:spcPts val="0"/>
              </a:spcAft>
              <a:buClr>
                <a:srgbClr val="0070C0"/>
              </a:buClr>
              <a:buSzPct val="100000"/>
              <a:buFont typeface="Avenir"/>
              <a:buAutoNum type="arabicPeriod"/>
            </a:pPr>
            <a:r>
              <a:rPr lang="en-US" sz="2800" b="1" i="1" u="none" strike="noStrike" cap="none">
                <a:solidFill>
                  <a:srgbClr val="0070C0"/>
                </a:solidFill>
                <a:latin typeface="Avenir"/>
                <a:ea typeface="Avenir"/>
                <a:cs typeface="Avenir"/>
                <a:sym typeface="Avenir"/>
              </a:rPr>
              <a:t>Scale regionally </a:t>
            </a:r>
            <a:r>
              <a:rPr lang="en-US" sz="2800" b="0" i="0" u="none" strike="noStrike" cap="none">
                <a:solidFill>
                  <a:srgbClr val="0070C0"/>
                </a:solidFill>
                <a:latin typeface="Avenir"/>
                <a:ea typeface="Avenir"/>
                <a:cs typeface="Avenir"/>
                <a:sym typeface="Avenir"/>
              </a:rPr>
              <a:t>and </a:t>
            </a:r>
            <a:r>
              <a:rPr lang="en-US" sz="2800" b="1" i="1" u="none" strike="noStrike" cap="none">
                <a:solidFill>
                  <a:srgbClr val="0070C0"/>
                </a:solidFill>
                <a:latin typeface="Avenir"/>
                <a:ea typeface="Avenir"/>
                <a:cs typeface="Avenir"/>
                <a:sym typeface="Avenir"/>
              </a:rPr>
              <a:t>replicate </a:t>
            </a:r>
            <a:r>
              <a:rPr lang="en-US" sz="2800" b="0" i="0" u="none" strike="noStrike" cap="none">
                <a:solidFill>
                  <a:srgbClr val="0070C0"/>
                </a:solidFill>
                <a:latin typeface="Avenir"/>
                <a:ea typeface="Avenir"/>
                <a:cs typeface="Avenir"/>
                <a:sym typeface="Avenir"/>
              </a:rPr>
              <a:t>across regions</a:t>
            </a:r>
          </a:p>
          <a:p>
            <a:pPr marL="0" marR="0" lvl="0" indent="0" algn="ctr" rtl="0">
              <a:spcBef>
                <a:spcPts val="560"/>
              </a:spcBef>
              <a:buClr>
                <a:schemeClr val="dk1"/>
              </a:buClr>
              <a:buSzPct val="25000"/>
              <a:buFont typeface="Arial"/>
              <a:buNone/>
            </a:pPr>
            <a:endParaRPr sz="2800" b="0" i="0" u="none" strike="noStrike" cap="none">
              <a:solidFill>
                <a:srgbClr val="0070C0"/>
              </a:solidFill>
              <a:latin typeface="Avenir"/>
              <a:ea typeface="Avenir"/>
              <a:cs typeface="Avenir"/>
              <a:sym typeface="Avenir"/>
            </a:endParaRPr>
          </a:p>
        </p:txBody>
      </p:sp>
      <p:sp>
        <p:nvSpPr>
          <p:cNvPr id="533" name="Shape 533"/>
          <p:cNvSpPr txBox="1"/>
          <p:nvPr/>
        </p:nvSpPr>
        <p:spPr>
          <a:xfrm>
            <a:off x="2126782" y="4809485"/>
            <a:ext cx="7896713" cy="58477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b="1" i="1">
                <a:solidFill>
                  <a:srgbClr val="538CD5"/>
                </a:solidFill>
                <a:latin typeface="Avenir"/>
                <a:ea typeface="Avenir"/>
                <a:cs typeface="Avenir"/>
                <a:sym typeface="Avenir"/>
              </a:rPr>
              <a:t>National Impact Investing Marketplace!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461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Shape 546"/>
          <p:cNvPicPr preferRelativeResize="0"/>
          <p:nvPr/>
        </p:nvPicPr>
        <p:blipFill rotWithShape="1">
          <a:blip r:embed="rId3">
            <a:alphaModFix/>
          </a:blip>
          <a:srcRect/>
          <a:stretch/>
        </p:blipFill>
        <p:spPr>
          <a:xfrm>
            <a:off x="1524000" y="381000"/>
            <a:ext cx="9048444" cy="60322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26533" y="1825625"/>
            <a:ext cx="5115898"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iCast</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Mi Casa</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Museum of Contemporary Art</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Silvernest</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Somalia</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TOD Fund</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Impact Finance Center</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All Health</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Grassland Conservation Project</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Anonymous</a:t>
            </a: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Calvert Foundation</a:t>
            </a:r>
          </a:p>
          <a:p>
            <a:pPr marL="228600" marR="0" lvl="0" indent="-228600" algn="l" rtl="0">
              <a:lnSpc>
                <a:spcPct val="90000"/>
              </a:lnSpc>
              <a:spcBef>
                <a:spcPts val="1000"/>
              </a:spcBef>
              <a:buClr>
                <a:schemeClr val="dk1"/>
              </a:buClr>
              <a:buSzPct val="100000"/>
              <a:buFont typeface="Arial"/>
              <a:buNone/>
            </a:pPr>
            <a:endParaRPr sz="2000" b="0" i="0" u="none" strike="noStrike" cap="none">
              <a:solidFill>
                <a:schemeClr val="dk1"/>
              </a:solidFill>
              <a:latin typeface="Century Gothic"/>
              <a:ea typeface="Century Gothic"/>
              <a:cs typeface="Century Gothic"/>
              <a:sym typeface="Century Gothic"/>
            </a:endParaRPr>
          </a:p>
        </p:txBody>
      </p:sp>
      <p:sp>
        <p:nvSpPr>
          <p:cNvPr id="553" name="Shape 553"/>
          <p:cNvSpPr txBox="1">
            <a:spLocks noGrp="1"/>
          </p:cNvSpPr>
          <p:nvPr>
            <p:ph type="ctrTitle"/>
          </p:nvPr>
        </p:nvSpPr>
        <p:spPr>
          <a:xfrm>
            <a:off x="626533" y="953029"/>
            <a:ext cx="6891866" cy="72337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rgbClr val="0081CB"/>
              </a:buClr>
              <a:buSzPct val="25000"/>
              <a:buFont typeface="Century Gothic"/>
              <a:buNone/>
            </a:pPr>
            <a:r>
              <a:rPr lang="en-US" sz="3240" b="1" i="0" u="none" strike="noStrike" cap="none">
                <a:solidFill>
                  <a:srgbClr val="0081CB"/>
                </a:solidFill>
                <a:latin typeface="Century Gothic"/>
                <a:ea typeface="Century Gothic"/>
                <a:cs typeface="Century Gothic"/>
                <a:sym typeface="Century Gothic"/>
              </a:rPr>
              <a:t>How many impact investments?</a:t>
            </a:r>
          </a:p>
        </p:txBody>
      </p:sp>
      <p:sp>
        <p:nvSpPr>
          <p:cNvPr id="554" name="Shape 554"/>
          <p:cNvSpPr txBox="1"/>
          <p:nvPr/>
        </p:nvSpPr>
        <p:spPr>
          <a:xfrm>
            <a:off x="6356773" y="1850008"/>
            <a:ext cx="5115898"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Colorado Lending Source</a:t>
            </a:r>
          </a:p>
          <a:p>
            <a:pPr marL="228600" marR="0" lvl="0" indent="-228600" algn="l" rtl="0">
              <a:lnSpc>
                <a:spcPct val="90000"/>
              </a:lnSpc>
              <a:spcBef>
                <a:spcPts val="10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Alliance Center</a:t>
            </a:r>
          </a:p>
          <a:p>
            <a:pPr marL="228600" marR="0" lvl="0" indent="-228600" algn="l" rtl="0">
              <a:lnSpc>
                <a:spcPct val="90000"/>
              </a:lnSpc>
              <a:spcBef>
                <a:spcPts val="10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Silva Cycle</a:t>
            </a:r>
          </a:p>
          <a:p>
            <a:pPr marL="228600" marR="0" lvl="0" indent="-228600" algn="l" rtl="0">
              <a:lnSpc>
                <a:spcPct val="90000"/>
              </a:lnSpc>
              <a:spcBef>
                <a:spcPts val="10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Give2Get</a:t>
            </a:r>
          </a:p>
          <a:p>
            <a:pPr marL="228600" marR="0" lvl="0" indent="-228600" algn="l" rtl="0">
              <a:lnSpc>
                <a:spcPct val="90000"/>
              </a:lnSpc>
              <a:spcBef>
                <a:spcPts val="10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Poudre Valley Farms</a:t>
            </a:r>
          </a:p>
          <a:p>
            <a:pPr marL="228600" marR="0" lvl="0" indent="-228600" algn="l" rtl="0">
              <a:lnSpc>
                <a:spcPct val="90000"/>
              </a:lnSpc>
              <a:spcBef>
                <a:spcPts val="10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JoyBox</a:t>
            </a:r>
          </a:p>
          <a:p>
            <a:pPr marL="228600" marR="0" lvl="0" indent="-228600" algn="l" rtl="0">
              <a:lnSpc>
                <a:spcPct val="90000"/>
              </a:lnSpc>
              <a:spcBef>
                <a:spcPts val="1000"/>
              </a:spcBef>
              <a:buClr>
                <a:schemeClr val="dk1"/>
              </a:buClr>
              <a:buFont typeface="Arial"/>
              <a:buNone/>
            </a:pP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6159-C2C7-4EF5-B27D-B6632339ABB7}"/>
              </a:ext>
            </a:extLst>
          </p:cNvPr>
          <p:cNvSpPr>
            <a:spLocks noGrp="1"/>
          </p:cNvSpPr>
          <p:nvPr>
            <p:ph type="title"/>
          </p:nvPr>
        </p:nvSpPr>
        <p:spPr>
          <a:xfrm>
            <a:off x="838200" y="1661071"/>
            <a:ext cx="10515599" cy="2142444"/>
          </a:xfrm>
        </p:spPr>
        <p:txBody>
          <a:bodyPr/>
          <a:lstStyle/>
          <a:p>
            <a:r>
              <a:rPr lang="en-US" dirty="0"/>
              <a:t>If Angels Invest in Unicorns, </a:t>
            </a:r>
            <a:br>
              <a:rPr lang="en-US" dirty="0"/>
            </a:br>
            <a:r>
              <a:rPr lang="en-US" dirty="0"/>
              <a:t>Do Heroes, Champions, and Catalysts  Invest in Mustangs, Thoroughbreds, and Clydesdales?</a:t>
            </a:r>
          </a:p>
        </p:txBody>
      </p:sp>
    </p:spTree>
    <p:extLst>
      <p:ext uri="{BB962C8B-B14F-4D97-AF65-F5344CB8AC3E}">
        <p14:creationId xmlns:p14="http://schemas.microsoft.com/office/powerpoint/2010/main" val="638198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9"/>
        <p:cNvGrpSpPr/>
        <p:nvPr/>
      </p:nvGrpSpPr>
      <p:grpSpPr>
        <a:xfrm>
          <a:off x="0" y="0"/>
          <a:ext cx="0" cy="0"/>
          <a:chOff x="0" y="0"/>
          <a:chExt cx="0" cy="0"/>
        </a:xfrm>
      </p:grpSpPr>
      <p:sp>
        <p:nvSpPr>
          <p:cNvPr id="117" name="Rectangle 116">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0" name="Shape 560" descr="A screenshot of a cell phone&#10;&#10;Description generated with high confidence"/>
          <p:cNvPicPr preferRelativeResize="0"/>
          <p:nvPr/>
        </p:nvPicPr>
        <p:blipFill rotWithShape="1">
          <a:blip r:embed="rId3">
            <a:extLst/>
          </a:blip>
          <a:srcRect/>
          <a:stretch/>
        </p:blipFill>
        <p:spPr>
          <a:xfrm>
            <a:off x="2381957" y="643467"/>
            <a:ext cx="7428086" cy="5571066"/>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5"/>
        <p:cNvGrpSpPr/>
        <p:nvPr/>
      </p:nvGrpSpPr>
      <p:grpSpPr>
        <a:xfrm>
          <a:off x="0" y="0"/>
          <a:ext cx="0" cy="0"/>
          <a:chOff x="0" y="0"/>
          <a:chExt cx="0" cy="0"/>
        </a:xfrm>
      </p:grpSpPr>
      <p:sp>
        <p:nvSpPr>
          <p:cNvPr id="123" name="Rectangle 122">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6" name="Shape 566" descr="A screenshot of a cell phone&#10;&#10;Description generated with high confidence"/>
          <p:cNvPicPr preferRelativeResize="0"/>
          <p:nvPr/>
        </p:nvPicPr>
        <p:blipFill rotWithShape="1">
          <a:blip r:embed="rId3">
            <a:extLst/>
          </a:blip>
          <a:srcRect/>
          <a:stretch/>
        </p:blipFill>
        <p:spPr>
          <a:xfrm>
            <a:off x="2381956" y="643467"/>
            <a:ext cx="7428088" cy="557106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1"/>
        <p:cNvGrpSpPr/>
        <p:nvPr/>
      </p:nvGrpSpPr>
      <p:grpSpPr>
        <a:xfrm>
          <a:off x="0" y="0"/>
          <a:ext cx="0" cy="0"/>
          <a:chOff x="0" y="0"/>
          <a:chExt cx="0" cy="0"/>
        </a:xfrm>
      </p:grpSpPr>
      <p:sp>
        <p:nvSpPr>
          <p:cNvPr id="129" name="Rectangle 128">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2" name="Shape 572" descr="A screenshot of a cell phone&#10;&#10;Description generated with high confidence"/>
          <p:cNvPicPr preferRelativeResize="0"/>
          <p:nvPr/>
        </p:nvPicPr>
        <p:blipFill rotWithShape="1">
          <a:blip r:embed="rId3">
            <a:extLst/>
          </a:blip>
          <a:srcRect/>
          <a:stretch/>
        </p:blipFill>
        <p:spPr>
          <a:xfrm>
            <a:off x="2381956" y="643467"/>
            <a:ext cx="7428088" cy="557106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7"/>
        <p:cNvGrpSpPr/>
        <p:nvPr/>
      </p:nvGrpSpPr>
      <p:grpSpPr>
        <a:xfrm>
          <a:off x="0" y="0"/>
          <a:ext cx="0" cy="0"/>
          <a:chOff x="0" y="0"/>
          <a:chExt cx="0" cy="0"/>
        </a:xfrm>
      </p:grpSpPr>
      <p:sp>
        <p:nvSpPr>
          <p:cNvPr id="71" name="Rectangle 70">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8" name="Shape 578" descr="A close up of a map&#10;&#10;Description generated with very high confidence"/>
          <p:cNvPicPr preferRelativeResize="0"/>
          <p:nvPr/>
        </p:nvPicPr>
        <p:blipFill rotWithShape="1">
          <a:blip r:embed="rId3">
            <a:extLst/>
          </a:blip>
          <a:srcRect/>
          <a:stretch/>
        </p:blipFill>
        <p:spPr>
          <a:xfrm>
            <a:off x="2381956" y="643467"/>
            <a:ext cx="7428088" cy="557106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3"/>
        <p:cNvGrpSpPr/>
        <p:nvPr/>
      </p:nvGrpSpPr>
      <p:grpSpPr>
        <a:xfrm>
          <a:off x="0" y="0"/>
          <a:ext cx="0" cy="0"/>
          <a:chOff x="0" y="0"/>
          <a:chExt cx="0" cy="0"/>
        </a:xfrm>
      </p:grpSpPr>
      <p:sp>
        <p:nvSpPr>
          <p:cNvPr id="77" name="Rectangle 76">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4" name="Shape 584" descr="A screenshot of a cell phone&#10;&#10;Description generated with high confidence"/>
          <p:cNvPicPr preferRelativeResize="0"/>
          <p:nvPr/>
        </p:nvPicPr>
        <p:blipFill rotWithShape="1">
          <a:blip r:embed="rId3">
            <a:extLst/>
          </a:blip>
          <a:srcRect/>
          <a:stretch/>
        </p:blipFill>
        <p:spPr>
          <a:xfrm>
            <a:off x="2381957" y="643467"/>
            <a:ext cx="7428086" cy="557106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9"/>
        <p:cNvGrpSpPr/>
        <p:nvPr/>
      </p:nvGrpSpPr>
      <p:grpSpPr>
        <a:xfrm>
          <a:off x="0" y="0"/>
          <a:ext cx="0" cy="0"/>
          <a:chOff x="0" y="0"/>
          <a:chExt cx="0" cy="0"/>
        </a:xfrm>
      </p:grpSpPr>
      <p:sp>
        <p:nvSpPr>
          <p:cNvPr id="83" name="Rectangle 82">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0" name="Shape 590" descr="A close up of a map&#10;&#10;Description generated with very high confidence"/>
          <p:cNvPicPr preferRelativeResize="0"/>
          <p:nvPr/>
        </p:nvPicPr>
        <p:blipFill rotWithShape="1">
          <a:blip r:embed="rId3">
            <a:extLst/>
          </a:blip>
          <a:srcRect/>
          <a:stretch/>
        </p:blipFill>
        <p:spPr>
          <a:xfrm>
            <a:off x="2058996" y="643467"/>
            <a:ext cx="8074008" cy="557106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6"/>
        <p:cNvGrpSpPr/>
        <p:nvPr/>
      </p:nvGrpSpPr>
      <p:grpSpPr>
        <a:xfrm>
          <a:off x="0" y="0"/>
          <a:ext cx="0" cy="0"/>
          <a:chOff x="0" y="0"/>
          <a:chExt cx="0" cy="0"/>
        </a:xfrm>
      </p:grpSpPr>
      <p:sp>
        <p:nvSpPr>
          <p:cNvPr id="150" name="Rectangle 149">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 name="Shape 337" descr="A screenshot of a social media post&#10;&#10;Description generated with very high confidence"/>
          <p:cNvPicPr preferRelativeResize="0"/>
          <p:nvPr/>
        </p:nvPicPr>
        <p:blipFill rotWithShape="1">
          <a:blip r:embed="rId3">
            <a:extLst/>
          </a:blip>
          <a:srcRect/>
          <a:stretch/>
        </p:blipFill>
        <p:spPr>
          <a:xfrm>
            <a:off x="2490132" y="643467"/>
            <a:ext cx="7211735" cy="5571066"/>
          </a:xfrm>
          <a:prstGeom prst="rect">
            <a:avLst/>
          </a:prstGeom>
          <a:noFill/>
        </p:spPr>
      </p:pic>
    </p:spTree>
    <p:extLst>
      <p:ext uri="{BB962C8B-B14F-4D97-AF65-F5344CB8AC3E}">
        <p14:creationId xmlns:p14="http://schemas.microsoft.com/office/powerpoint/2010/main" val="3171129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ctrTitle"/>
          </p:nvPr>
        </p:nvSpPr>
        <p:spPr>
          <a:xfrm>
            <a:off x="626533" y="631295"/>
            <a:ext cx="6891866" cy="72337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rgbClr val="0081CB"/>
              </a:buClr>
              <a:buSzPct val="25000"/>
              <a:buFont typeface="Century Gothic"/>
              <a:buNone/>
            </a:pPr>
            <a:r>
              <a:rPr lang="en-US" sz="3600" b="1" i="0" u="none" strike="noStrike" cap="none">
                <a:solidFill>
                  <a:srgbClr val="0081CB"/>
                </a:solidFill>
                <a:latin typeface="Century Gothic"/>
                <a:ea typeface="Century Gothic"/>
                <a:cs typeface="Century Gothic"/>
                <a:sym typeface="Century Gothic"/>
              </a:rPr>
              <a:t>Toolbox</a:t>
            </a:r>
          </a:p>
        </p:txBody>
      </p:sp>
      <p:sp>
        <p:nvSpPr>
          <p:cNvPr id="608" name="Shape 608"/>
          <p:cNvSpPr txBox="1">
            <a:spLocks noGrp="1"/>
          </p:cNvSpPr>
          <p:nvPr>
            <p:ph type="subTitle" idx="1"/>
          </p:nvPr>
        </p:nvSpPr>
        <p:spPr>
          <a:xfrm>
            <a:off x="626533" y="1722436"/>
            <a:ext cx="6891866" cy="1655761"/>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entury Gothic"/>
                <a:ea typeface="Century Gothic"/>
                <a:cs typeface="Century Gothic"/>
                <a:sym typeface="Century Gothic"/>
              </a:rPr>
              <a:t>Impact Investing Giving Circles</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entury Gothic"/>
                <a:ea typeface="Century Gothic"/>
                <a:cs typeface="Century Gothic"/>
                <a:sym typeface="Century Gothic"/>
              </a:rPr>
              <a:t>Impact Scans</a:t>
            </a:r>
          </a:p>
          <a:p>
            <a:pPr marL="457200" marR="0" lvl="1" indent="0" algn="ctr" rtl="0">
              <a:lnSpc>
                <a:spcPct val="90000"/>
              </a:lnSpc>
              <a:spcBef>
                <a:spcPts val="500"/>
              </a:spcBef>
              <a:buClr>
                <a:schemeClr val="dk1"/>
              </a:buClr>
              <a:buSzPct val="25000"/>
              <a:buFont typeface="Arial"/>
              <a:buNone/>
            </a:pPr>
            <a:endParaRPr sz="20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2"/>
        <p:cNvGrpSpPr/>
        <p:nvPr/>
      </p:nvGrpSpPr>
      <p:grpSpPr>
        <a:xfrm>
          <a:off x="0" y="0"/>
          <a:ext cx="0" cy="0"/>
          <a:chOff x="0" y="0"/>
          <a:chExt cx="0" cy="0"/>
        </a:xfrm>
      </p:grpSpPr>
      <p:sp>
        <p:nvSpPr>
          <p:cNvPr id="106" name="Rectangle 105">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3" name="Shape 613" descr="A close up of a map&#10;&#10;Description generated with high confidence"/>
          <p:cNvPicPr preferRelativeResize="0"/>
          <p:nvPr/>
        </p:nvPicPr>
        <p:blipFill rotWithShape="1">
          <a:blip r:embed="rId3">
            <a:extLst/>
          </a:blip>
          <a:srcRect/>
          <a:stretch/>
        </p:blipFill>
        <p:spPr>
          <a:xfrm>
            <a:off x="2381956" y="643467"/>
            <a:ext cx="7428088" cy="557106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8"/>
        <p:cNvGrpSpPr/>
        <p:nvPr/>
      </p:nvGrpSpPr>
      <p:grpSpPr>
        <a:xfrm>
          <a:off x="0" y="0"/>
          <a:ext cx="0" cy="0"/>
          <a:chOff x="0" y="0"/>
          <a:chExt cx="0" cy="0"/>
        </a:xfrm>
      </p:grpSpPr>
      <p:pic>
        <p:nvPicPr>
          <p:cNvPr id="619" name="Shape 619" descr="A screenshot of a cell phone&#10;&#10;Description generated with very high confidence"/>
          <p:cNvPicPr preferRelativeResize="0"/>
          <p:nvPr/>
        </p:nvPicPr>
        <p:blipFill rotWithShape="1">
          <a:blip r:embed="rId3">
            <a:extLst/>
          </a:blip>
          <a:srcRect t="17355" r="1" b="14530"/>
          <a:stretch/>
        </p:blipFill>
        <p:spPr>
          <a:xfrm>
            <a:off x="643467" y="643467"/>
            <a:ext cx="10905066" cy="557106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13" name="Rectangle 7">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generated with very high confidence">
            <a:extLst>
              <a:ext uri="{FF2B5EF4-FFF2-40B4-BE49-F238E27FC236}">
                <a16:creationId xmlns:a16="http://schemas.microsoft.com/office/drawing/2014/main" id="{523869F0-0B5C-450A-8C12-A4EAF0C6A3F5}"/>
              </a:ext>
            </a:extLst>
          </p:cNvPr>
          <p:cNvPicPr>
            <a:picLocks noChangeAspect="1"/>
          </p:cNvPicPr>
          <p:nvPr/>
        </p:nvPicPr>
        <p:blipFill>
          <a:blip r:embed="rId3"/>
          <a:stretch>
            <a:fillRect/>
          </a:stretch>
        </p:blipFill>
        <p:spPr>
          <a:xfrm>
            <a:off x="3464683" y="1123527"/>
            <a:ext cx="5262629" cy="4604800"/>
          </a:xfrm>
          <a:prstGeom prst="rect">
            <a:avLst/>
          </a:prstGeom>
        </p:spPr>
      </p:pic>
    </p:spTree>
    <p:extLst>
      <p:ext uri="{BB962C8B-B14F-4D97-AF65-F5344CB8AC3E}">
        <p14:creationId xmlns:p14="http://schemas.microsoft.com/office/powerpoint/2010/main" val="3221454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ctrTitle"/>
          </p:nvPr>
        </p:nvSpPr>
        <p:spPr>
          <a:xfrm>
            <a:off x="626532" y="631295"/>
            <a:ext cx="8459716" cy="72337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rgbClr val="0081CB"/>
              </a:buClr>
              <a:buSzPct val="25000"/>
              <a:buFont typeface="Century Gothic"/>
              <a:buNone/>
            </a:pPr>
            <a:r>
              <a:rPr lang="en-US" sz="3600" b="1" i="0" u="none" strike="noStrike" cap="none" dirty="0">
                <a:solidFill>
                  <a:srgbClr val="0081CB"/>
                </a:solidFill>
                <a:latin typeface="Century Gothic"/>
                <a:ea typeface="Century Gothic"/>
                <a:cs typeface="Century Gothic"/>
                <a:sym typeface="Century Gothic"/>
              </a:rPr>
              <a:t>2018 Impact Investing Giving Circles</a:t>
            </a:r>
          </a:p>
        </p:txBody>
      </p:sp>
      <p:sp>
        <p:nvSpPr>
          <p:cNvPr id="601" name="Shape 601"/>
          <p:cNvSpPr txBox="1">
            <a:spLocks noGrp="1"/>
          </p:cNvSpPr>
          <p:nvPr>
            <p:ph type="subTitle" idx="1"/>
          </p:nvPr>
        </p:nvSpPr>
        <p:spPr>
          <a:xfrm>
            <a:off x="626533" y="1722436"/>
            <a:ext cx="6891866" cy="1655761"/>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25000"/>
              <a:buFont typeface="Arial" panose="020B0604020202020204" pitchFamily="34" charset="0"/>
              <a:buChar char="•"/>
            </a:pPr>
            <a:r>
              <a:rPr lang="en-US" sz="2800" b="0" i="0" u="none" strike="noStrike" cap="none" dirty="0">
                <a:solidFill>
                  <a:schemeClr val="dk1"/>
                </a:solidFill>
                <a:latin typeface="Avenir Light" panose="020B0402020203020204" pitchFamily="34" charset="0"/>
                <a:sym typeface="Century Gothic"/>
              </a:rPr>
              <a:t>Food</a:t>
            </a:r>
          </a:p>
          <a:p>
            <a:pPr marL="342900" marR="0" lvl="0" indent="-342900" algn="l" rtl="0">
              <a:lnSpc>
                <a:spcPct val="90000"/>
              </a:lnSpc>
              <a:spcBef>
                <a:spcPts val="0"/>
              </a:spcBef>
              <a:spcAft>
                <a:spcPts val="0"/>
              </a:spcAft>
              <a:buClr>
                <a:schemeClr val="dk1"/>
              </a:buClr>
              <a:buSzPct val="25000"/>
              <a:buFont typeface="Arial" panose="020B0604020202020204" pitchFamily="34" charset="0"/>
              <a:buChar char="•"/>
            </a:pPr>
            <a:r>
              <a:rPr lang="en-US" sz="2800" dirty="0">
                <a:latin typeface="Avenir Light" panose="020B0402020203020204" pitchFamily="34" charset="0"/>
              </a:rPr>
              <a:t>Rural Community Reinvestment</a:t>
            </a:r>
          </a:p>
          <a:p>
            <a:pPr marL="342900" marR="0" lvl="0" indent="-342900" algn="l" rtl="0">
              <a:lnSpc>
                <a:spcPct val="90000"/>
              </a:lnSpc>
              <a:spcBef>
                <a:spcPts val="0"/>
              </a:spcBef>
              <a:spcAft>
                <a:spcPts val="0"/>
              </a:spcAft>
              <a:buClr>
                <a:schemeClr val="dk1"/>
              </a:buClr>
              <a:buSzPct val="25000"/>
              <a:buFont typeface="Arial" panose="020B0604020202020204" pitchFamily="34" charset="0"/>
              <a:buChar char="•"/>
            </a:pPr>
            <a:r>
              <a:rPr lang="en-US" sz="2800" dirty="0">
                <a:latin typeface="Avenir Light" panose="020B0402020203020204" pitchFamily="34" charset="0"/>
              </a:rPr>
              <a:t>Conservation</a:t>
            </a:r>
          </a:p>
          <a:p>
            <a:pPr marL="342900" marR="0" lvl="0" indent="-342900" algn="l" rtl="0">
              <a:lnSpc>
                <a:spcPct val="90000"/>
              </a:lnSpc>
              <a:spcBef>
                <a:spcPts val="0"/>
              </a:spcBef>
              <a:spcAft>
                <a:spcPts val="0"/>
              </a:spcAft>
              <a:buClr>
                <a:schemeClr val="dk1"/>
              </a:buClr>
              <a:buSzPct val="25000"/>
              <a:buFont typeface="Arial" panose="020B0604020202020204" pitchFamily="34" charset="0"/>
              <a:buChar char="•"/>
            </a:pPr>
            <a:r>
              <a:rPr lang="en-US" sz="2800" dirty="0">
                <a:latin typeface="Avenir Light" panose="020B0402020203020204" pitchFamily="34" charset="0"/>
              </a:rPr>
              <a:t>Women</a:t>
            </a:r>
          </a:p>
          <a:p>
            <a:pPr marL="342900" marR="0" lvl="0" indent="-342900" algn="l" rtl="0">
              <a:lnSpc>
                <a:spcPct val="90000"/>
              </a:lnSpc>
              <a:spcBef>
                <a:spcPts val="0"/>
              </a:spcBef>
              <a:spcAft>
                <a:spcPts val="0"/>
              </a:spcAft>
              <a:buClr>
                <a:schemeClr val="dk1"/>
              </a:buClr>
              <a:buSzPct val="25000"/>
              <a:buFont typeface="Arial" panose="020B0604020202020204" pitchFamily="34" charset="0"/>
              <a:buChar char="•"/>
            </a:pPr>
            <a:r>
              <a:rPr lang="en-US" sz="2800" dirty="0">
                <a:latin typeface="Avenir Light" panose="020B0402020203020204" pitchFamily="34" charset="0"/>
              </a:rPr>
              <a:t>Immigrant &amp; Minority</a:t>
            </a:r>
          </a:p>
        </p:txBody>
      </p:sp>
    </p:spTree>
    <p:extLst>
      <p:ext uri="{BB962C8B-B14F-4D97-AF65-F5344CB8AC3E}">
        <p14:creationId xmlns:p14="http://schemas.microsoft.com/office/powerpoint/2010/main" val="770165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ctrTitle"/>
          </p:nvPr>
        </p:nvSpPr>
        <p:spPr>
          <a:xfrm>
            <a:off x="626533" y="631295"/>
            <a:ext cx="6891866" cy="72337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rgbClr val="0081CB"/>
              </a:buClr>
              <a:buSzPct val="25000"/>
              <a:buFont typeface="Century Gothic"/>
              <a:buNone/>
            </a:pPr>
            <a:r>
              <a:rPr lang="en-US" sz="3600" b="1" i="0" u="none" strike="noStrike" cap="none">
                <a:solidFill>
                  <a:srgbClr val="0081CB"/>
                </a:solidFill>
                <a:latin typeface="Century Gothic"/>
                <a:ea typeface="Century Gothic"/>
                <a:cs typeface="Century Gothic"/>
                <a:sym typeface="Century Gothic"/>
              </a:rPr>
              <a:t>Participation Guide</a:t>
            </a:r>
          </a:p>
        </p:txBody>
      </p:sp>
      <p:sp>
        <p:nvSpPr>
          <p:cNvPr id="601" name="Shape 601"/>
          <p:cNvSpPr txBox="1">
            <a:spLocks noGrp="1"/>
          </p:cNvSpPr>
          <p:nvPr>
            <p:ph type="subTitle" idx="1"/>
          </p:nvPr>
        </p:nvSpPr>
        <p:spPr>
          <a:xfrm>
            <a:off x="626533" y="1722436"/>
            <a:ext cx="6891866" cy="1655761"/>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1000"/>
              </a:spcBef>
              <a:spcAft>
                <a:spcPts val="0"/>
              </a:spcAft>
              <a:buClr>
                <a:schemeClr val="dk1"/>
              </a:buClr>
              <a:buSzPct val="25000"/>
              <a:buFont typeface="Arial"/>
              <a:buNone/>
            </a:pPr>
            <a:r>
              <a:rPr lang="en-US" sz="2000" b="0" i="0" u="none" strike="noStrike" cap="none" dirty="0">
                <a:solidFill>
                  <a:schemeClr val="dk1"/>
                </a:solidFill>
                <a:latin typeface="Century Gothic"/>
                <a:ea typeface="Century Gothic"/>
                <a:cs typeface="Century Gothic"/>
                <a:sym typeface="Century Gothic"/>
              </a:rPr>
              <a:t>Social Venture Marketplace</a:t>
            </a:r>
          </a:p>
          <a:p>
            <a:pPr marL="0" marR="0" lvl="0" indent="0" algn="l" rtl="0">
              <a:lnSpc>
                <a:spcPct val="90000"/>
              </a:lnSpc>
              <a:spcBef>
                <a:spcPts val="1000"/>
              </a:spcBef>
              <a:spcAft>
                <a:spcPts val="0"/>
              </a:spcAft>
              <a:buClr>
                <a:schemeClr val="dk1"/>
              </a:buClr>
              <a:buSzPct val="25000"/>
              <a:buFont typeface="Arial"/>
              <a:buNone/>
            </a:pPr>
            <a:r>
              <a:rPr lang="en-US" dirty="0"/>
              <a:t>Impact Investing Giving Circles</a:t>
            </a:r>
          </a:p>
          <a:p>
            <a:pPr marL="0" marR="0" lvl="0" indent="0" algn="l" rtl="0">
              <a:lnSpc>
                <a:spcPct val="90000"/>
              </a:lnSpc>
              <a:spcBef>
                <a:spcPts val="1000"/>
              </a:spcBef>
              <a:spcAft>
                <a:spcPts val="0"/>
              </a:spcAft>
              <a:buClr>
                <a:schemeClr val="dk1"/>
              </a:buClr>
              <a:buSzPct val="25000"/>
              <a:buFont typeface="Arial"/>
              <a:buNone/>
            </a:pPr>
            <a:r>
              <a:rPr lang="en-US" sz="2000" b="0" i="0" u="none" strike="noStrike" cap="none" dirty="0">
                <a:solidFill>
                  <a:schemeClr val="dk1"/>
                </a:solidFill>
                <a:latin typeface="Century Gothic"/>
                <a:ea typeface="Century Gothic"/>
                <a:cs typeface="Century Gothic"/>
                <a:sym typeface="Century Gothic"/>
              </a:rPr>
              <a:t>Impact Investing Education Institute</a:t>
            </a:r>
          </a:p>
          <a:p>
            <a:pPr marL="342900" marR="0" lvl="0" indent="-342900" algn="l" rtl="0">
              <a:lnSpc>
                <a:spcPct val="9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entury Gothic"/>
                <a:ea typeface="Century Gothic"/>
                <a:cs typeface="Century Gothic"/>
                <a:sym typeface="Century Gothic"/>
              </a:rPr>
              <a:t>Impact Investing 101 &amp; CO Impact Days and Initiative Presentation</a:t>
            </a:r>
          </a:p>
          <a:p>
            <a:pPr marL="342900" marR="0" lvl="0" indent="-342900" algn="l" rtl="0">
              <a:lnSpc>
                <a:spcPct val="9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entury Gothic"/>
                <a:ea typeface="Century Gothic"/>
                <a:cs typeface="Century Gothic"/>
                <a:sym typeface="Century Gothic"/>
              </a:rPr>
              <a:t>Nonprofit and Impact Investing Course</a:t>
            </a:r>
          </a:p>
          <a:p>
            <a:pPr marL="342900" marR="0" lvl="0" indent="-342900" algn="l" rtl="0">
              <a:lnSpc>
                <a:spcPct val="9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entury Gothic"/>
                <a:ea typeface="Century Gothic"/>
                <a:cs typeface="Century Gothic"/>
                <a:sym typeface="Century Gothic"/>
              </a:rPr>
              <a:t>For Profit and Impact Investing Course</a:t>
            </a:r>
          </a:p>
          <a:p>
            <a:pPr marL="342900" marR="0" lvl="0" indent="-342900" algn="l" rtl="0">
              <a:lnSpc>
                <a:spcPct val="90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entury Gothic"/>
                <a:ea typeface="Century Gothic"/>
                <a:cs typeface="Century Gothic"/>
                <a:sym typeface="Century Gothic"/>
              </a:rPr>
              <a:t>Investor Readiness Workshop</a:t>
            </a:r>
          </a:p>
          <a:p>
            <a:pPr marL="0" marR="0" lvl="0" indent="0" algn="l" rtl="0">
              <a:lnSpc>
                <a:spcPct val="90000"/>
              </a:lnSpc>
              <a:spcBef>
                <a:spcPts val="1000"/>
              </a:spcBef>
              <a:spcAft>
                <a:spcPts val="0"/>
              </a:spcAft>
              <a:buClr>
                <a:schemeClr val="dk1"/>
              </a:buClr>
              <a:buSzPct val="25000"/>
              <a:buFont typeface="Arial"/>
              <a:buNone/>
            </a:pPr>
            <a:r>
              <a:rPr lang="en-US" sz="2000" b="0" i="0" u="none" strike="noStrike" cap="none" dirty="0">
                <a:solidFill>
                  <a:schemeClr val="dk1"/>
                </a:solidFill>
                <a:latin typeface="Century Gothic"/>
                <a:ea typeface="Century Gothic"/>
                <a:cs typeface="Century Gothic"/>
                <a:sym typeface="Century Gothic"/>
              </a:rPr>
              <a:t>3 Day Investor User Conference</a:t>
            </a:r>
          </a:p>
          <a:p>
            <a:pPr marL="0" marR="0" lvl="0" indent="0" algn="l" rtl="0">
              <a:lnSpc>
                <a:spcPct val="90000"/>
              </a:lnSpc>
              <a:spcBef>
                <a:spcPts val="1000"/>
              </a:spcBef>
              <a:spcAft>
                <a:spcPts val="0"/>
              </a:spcAft>
              <a:buClr>
                <a:schemeClr val="dk1"/>
              </a:buClr>
              <a:buSzPct val="25000"/>
              <a:buFont typeface="Arial"/>
              <a:buNone/>
            </a:pPr>
            <a:r>
              <a:rPr lang="en-US" sz="2000" b="0" i="0" u="none" strike="noStrike" cap="none" dirty="0">
                <a:solidFill>
                  <a:schemeClr val="dk1"/>
                </a:solidFill>
                <a:latin typeface="Century Gothic"/>
                <a:ea typeface="Century Gothic"/>
                <a:cs typeface="Century Gothic"/>
                <a:sym typeface="Century Gothic"/>
              </a:rPr>
              <a:t>100 Social Ventures</a:t>
            </a:r>
          </a:p>
          <a:p>
            <a:pPr marL="0" marR="0" lvl="0" indent="0" algn="l" rtl="0">
              <a:lnSpc>
                <a:spcPct val="90000"/>
              </a:lnSpc>
              <a:spcBef>
                <a:spcPts val="1000"/>
              </a:spcBef>
              <a:buClr>
                <a:schemeClr val="dk1"/>
              </a:buClr>
              <a:buSzPct val="25000"/>
              <a:buFont typeface="Arial"/>
              <a:buNone/>
            </a:pPr>
            <a:endParaRPr sz="2000" b="0" i="0" u="none" strike="noStrike" cap="none"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7465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ctrTitle"/>
          </p:nvPr>
        </p:nvSpPr>
        <p:spPr>
          <a:xfrm>
            <a:off x="680550" y="724425"/>
            <a:ext cx="10851600" cy="723300"/>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rgbClr val="0081CB"/>
              </a:buClr>
              <a:buSzPct val="25000"/>
              <a:buFont typeface="Century Gothic"/>
              <a:buNone/>
            </a:pPr>
            <a:r>
              <a:rPr lang="en-US"/>
              <a:t>THANK YOU TO OUR SPONSORS &amp; SUPPORTERS</a:t>
            </a:r>
          </a:p>
        </p:txBody>
      </p:sp>
      <p:pic>
        <p:nvPicPr>
          <p:cNvPr id="739" name="Shape 739"/>
          <p:cNvPicPr preferRelativeResize="0"/>
          <p:nvPr/>
        </p:nvPicPr>
        <p:blipFill>
          <a:blip r:embed="rId3">
            <a:alphaModFix/>
          </a:blip>
          <a:stretch>
            <a:fillRect/>
          </a:stretch>
        </p:blipFill>
        <p:spPr>
          <a:xfrm>
            <a:off x="680537" y="1600125"/>
            <a:ext cx="1670374" cy="1293200"/>
          </a:xfrm>
          <a:prstGeom prst="rect">
            <a:avLst/>
          </a:prstGeom>
          <a:noFill/>
          <a:ln>
            <a:noFill/>
          </a:ln>
        </p:spPr>
      </p:pic>
      <p:pic>
        <p:nvPicPr>
          <p:cNvPr id="740" name="Shape 740"/>
          <p:cNvPicPr preferRelativeResize="0"/>
          <p:nvPr/>
        </p:nvPicPr>
        <p:blipFill>
          <a:blip r:embed="rId4">
            <a:alphaModFix/>
          </a:blip>
          <a:stretch>
            <a:fillRect/>
          </a:stretch>
        </p:blipFill>
        <p:spPr>
          <a:xfrm>
            <a:off x="2521362" y="1600124"/>
            <a:ext cx="2620680" cy="1293200"/>
          </a:xfrm>
          <a:prstGeom prst="rect">
            <a:avLst/>
          </a:prstGeom>
          <a:noFill/>
          <a:ln>
            <a:noFill/>
          </a:ln>
        </p:spPr>
      </p:pic>
      <p:pic>
        <p:nvPicPr>
          <p:cNvPr id="741" name="Shape 741"/>
          <p:cNvPicPr preferRelativeResize="0"/>
          <p:nvPr/>
        </p:nvPicPr>
        <p:blipFill>
          <a:blip r:embed="rId5">
            <a:alphaModFix/>
          </a:blip>
          <a:stretch>
            <a:fillRect/>
          </a:stretch>
        </p:blipFill>
        <p:spPr>
          <a:xfrm>
            <a:off x="5294441" y="1600125"/>
            <a:ext cx="2011405" cy="1293200"/>
          </a:xfrm>
          <a:prstGeom prst="rect">
            <a:avLst/>
          </a:prstGeom>
          <a:noFill/>
          <a:ln>
            <a:noFill/>
          </a:ln>
        </p:spPr>
      </p:pic>
      <p:pic>
        <p:nvPicPr>
          <p:cNvPr id="742" name="Shape 742"/>
          <p:cNvPicPr preferRelativeResize="0"/>
          <p:nvPr/>
        </p:nvPicPr>
        <p:blipFill>
          <a:blip r:embed="rId6">
            <a:alphaModFix/>
          </a:blip>
          <a:stretch>
            <a:fillRect/>
          </a:stretch>
        </p:blipFill>
        <p:spPr>
          <a:xfrm>
            <a:off x="7458243" y="1600125"/>
            <a:ext cx="1641116" cy="1293199"/>
          </a:xfrm>
          <a:prstGeom prst="rect">
            <a:avLst/>
          </a:prstGeom>
          <a:noFill/>
          <a:ln>
            <a:noFill/>
          </a:ln>
        </p:spPr>
      </p:pic>
      <p:pic>
        <p:nvPicPr>
          <p:cNvPr id="743" name="Shape 743"/>
          <p:cNvPicPr preferRelativeResize="0"/>
          <p:nvPr/>
        </p:nvPicPr>
        <p:blipFill>
          <a:blip r:embed="rId7">
            <a:alphaModFix/>
          </a:blip>
          <a:stretch>
            <a:fillRect/>
          </a:stretch>
        </p:blipFill>
        <p:spPr>
          <a:xfrm>
            <a:off x="576500" y="3045725"/>
            <a:ext cx="1365757" cy="571499"/>
          </a:xfrm>
          <a:prstGeom prst="rect">
            <a:avLst/>
          </a:prstGeom>
          <a:noFill/>
          <a:ln>
            <a:noFill/>
          </a:ln>
        </p:spPr>
      </p:pic>
      <p:pic>
        <p:nvPicPr>
          <p:cNvPr id="744" name="Shape 744"/>
          <p:cNvPicPr preferRelativeResize="0"/>
          <p:nvPr/>
        </p:nvPicPr>
        <p:blipFill>
          <a:blip r:embed="rId8">
            <a:alphaModFix/>
          </a:blip>
          <a:stretch>
            <a:fillRect/>
          </a:stretch>
        </p:blipFill>
        <p:spPr>
          <a:xfrm>
            <a:off x="2538675" y="3138725"/>
            <a:ext cx="1670375" cy="392538"/>
          </a:xfrm>
          <a:prstGeom prst="rect">
            <a:avLst/>
          </a:prstGeom>
          <a:noFill/>
          <a:ln>
            <a:noFill/>
          </a:ln>
        </p:spPr>
      </p:pic>
      <p:pic>
        <p:nvPicPr>
          <p:cNvPr id="745" name="Shape 745"/>
          <p:cNvPicPr preferRelativeResize="0"/>
          <p:nvPr/>
        </p:nvPicPr>
        <p:blipFill>
          <a:blip r:embed="rId9">
            <a:alphaModFix/>
          </a:blip>
          <a:stretch>
            <a:fillRect/>
          </a:stretch>
        </p:blipFill>
        <p:spPr>
          <a:xfrm>
            <a:off x="4514875" y="3121925"/>
            <a:ext cx="1822173" cy="419100"/>
          </a:xfrm>
          <a:prstGeom prst="rect">
            <a:avLst/>
          </a:prstGeom>
          <a:noFill/>
          <a:ln>
            <a:noFill/>
          </a:ln>
        </p:spPr>
      </p:pic>
      <p:pic>
        <p:nvPicPr>
          <p:cNvPr id="746" name="Shape 746"/>
          <p:cNvPicPr preferRelativeResize="0"/>
          <p:nvPr/>
        </p:nvPicPr>
        <p:blipFill>
          <a:blip r:embed="rId10">
            <a:alphaModFix/>
          </a:blip>
          <a:stretch>
            <a:fillRect/>
          </a:stretch>
        </p:blipFill>
        <p:spPr>
          <a:xfrm>
            <a:off x="6707650" y="3155985"/>
            <a:ext cx="1595387" cy="350985"/>
          </a:xfrm>
          <a:prstGeom prst="rect">
            <a:avLst/>
          </a:prstGeom>
          <a:noFill/>
          <a:ln>
            <a:noFill/>
          </a:ln>
        </p:spPr>
      </p:pic>
      <p:pic>
        <p:nvPicPr>
          <p:cNvPr id="747" name="Shape 747"/>
          <p:cNvPicPr preferRelativeResize="0"/>
          <p:nvPr/>
        </p:nvPicPr>
        <p:blipFill>
          <a:blip r:embed="rId11">
            <a:alphaModFix/>
          </a:blip>
          <a:stretch>
            <a:fillRect/>
          </a:stretch>
        </p:blipFill>
        <p:spPr>
          <a:xfrm>
            <a:off x="8512400" y="3118498"/>
            <a:ext cx="1670375" cy="425945"/>
          </a:xfrm>
          <a:prstGeom prst="rect">
            <a:avLst/>
          </a:prstGeom>
          <a:noFill/>
          <a:ln>
            <a:noFill/>
          </a:ln>
        </p:spPr>
      </p:pic>
      <p:pic>
        <p:nvPicPr>
          <p:cNvPr id="748" name="Shape 748"/>
          <p:cNvPicPr preferRelativeResize="0"/>
          <p:nvPr/>
        </p:nvPicPr>
        <p:blipFill>
          <a:blip r:embed="rId12">
            <a:alphaModFix/>
          </a:blip>
          <a:stretch>
            <a:fillRect/>
          </a:stretch>
        </p:blipFill>
        <p:spPr>
          <a:xfrm>
            <a:off x="576500" y="3818900"/>
            <a:ext cx="1011675" cy="919700"/>
          </a:xfrm>
          <a:prstGeom prst="rect">
            <a:avLst/>
          </a:prstGeom>
          <a:noFill/>
          <a:ln>
            <a:noFill/>
          </a:ln>
        </p:spPr>
      </p:pic>
      <p:pic>
        <p:nvPicPr>
          <p:cNvPr id="749" name="Shape 749"/>
          <p:cNvPicPr preferRelativeResize="0"/>
          <p:nvPr/>
        </p:nvPicPr>
        <p:blipFill>
          <a:blip r:embed="rId13">
            <a:alphaModFix/>
          </a:blip>
          <a:stretch>
            <a:fillRect/>
          </a:stretch>
        </p:blipFill>
        <p:spPr>
          <a:xfrm>
            <a:off x="1942250" y="3921800"/>
            <a:ext cx="1641125" cy="713889"/>
          </a:xfrm>
          <a:prstGeom prst="rect">
            <a:avLst/>
          </a:prstGeom>
          <a:noFill/>
          <a:ln>
            <a:noFill/>
          </a:ln>
        </p:spPr>
      </p:pic>
      <p:pic>
        <p:nvPicPr>
          <p:cNvPr id="750" name="Shape 750"/>
          <p:cNvPicPr preferRelativeResize="0"/>
          <p:nvPr/>
        </p:nvPicPr>
        <p:blipFill>
          <a:blip r:embed="rId14">
            <a:alphaModFix/>
          </a:blip>
          <a:stretch>
            <a:fillRect/>
          </a:stretch>
        </p:blipFill>
        <p:spPr>
          <a:xfrm>
            <a:off x="3937450" y="3993000"/>
            <a:ext cx="1905000" cy="571500"/>
          </a:xfrm>
          <a:prstGeom prst="rect">
            <a:avLst/>
          </a:prstGeom>
          <a:noFill/>
          <a:ln>
            <a:noFill/>
          </a:ln>
        </p:spPr>
      </p:pic>
      <p:pic>
        <p:nvPicPr>
          <p:cNvPr id="751" name="Shape 751"/>
          <p:cNvPicPr preferRelativeResize="0"/>
          <p:nvPr/>
        </p:nvPicPr>
        <p:blipFill>
          <a:blip r:embed="rId15">
            <a:alphaModFix/>
          </a:blip>
          <a:stretch>
            <a:fillRect/>
          </a:stretch>
        </p:blipFill>
        <p:spPr>
          <a:xfrm>
            <a:off x="6037750" y="3921800"/>
            <a:ext cx="1583494" cy="657150"/>
          </a:xfrm>
          <a:prstGeom prst="rect">
            <a:avLst/>
          </a:prstGeom>
          <a:noFill/>
          <a:ln>
            <a:noFill/>
          </a:ln>
        </p:spPr>
      </p:pic>
      <p:pic>
        <p:nvPicPr>
          <p:cNvPr id="752" name="Shape 752"/>
          <p:cNvPicPr preferRelativeResize="0"/>
          <p:nvPr/>
        </p:nvPicPr>
        <p:blipFill>
          <a:blip r:embed="rId16">
            <a:alphaModFix/>
          </a:blip>
          <a:stretch>
            <a:fillRect/>
          </a:stretch>
        </p:blipFill>
        <p:spPr>
          <a:xfrm>
            <a:off x="10392125" y="3092112"/>
            <a:ext cx="1393169" cy="485774"/>
          </a:xfrm>
          <a:prstGeom prst="rect">
            <a:avLst/>
          </a:prstGeom>
          <a:noFill/>
          <a:ln>
            <a:noFill/>
          </a:ln>
        </p:spPr>
      </p:pic>
      <p:pic>
        <p:nvPicPr>
          <p:cNvPr id="753" name="Shape 753"/>
          <p:cNvPicPr preferRelativeResize="0"/>
          <p:nvPr/>
        </p:nvPicPr>
        <p:blipFill>
          <a:blip r:embed="rId17">
            <a:alphaModFix/>
          </a:blip>
          <a:stretch>
            <a:fillRect/>
          </a:stretch>
        </p:blipFill>
        <p:spPr>
          <a:xfrm>
            <a:off x="576496" y="4940272"/>
            <a:ext cx="2423313" cy="571500"/>
          </a:xfrm>
          <a:prstGeom prst="rect">
            <a:avLst/>
          </a:prstGeom>
          <a:noFill/>
          <a:ln>
            <a:noFill/>
          </a:ln>
        </p:spPr>
      </p:pic>
      <p:pic>
        <p:nvPicPr>
          <p:cNvPr id="754" name="Shape 754"/>
          <p:cNvPicPr preferRelativeResize="0"/>
          <p:nvPr/>
        </p:nvPicPr>
        <p:blipFill>
          <a:blip r:embed="rId18">
            <a:alphaModFix/>
          </a:blip>
          <a:stretch>
            <a:fillRect/>
          </a:stretch>
        </p:blipFill>
        <p:spPr>
          <a:xfrm>
            <a:off x="3121462" y="4940275"/>
            <a:ext cx="2802603" cy="485775"/>
          </a:xfrm>
          <a:prstGeom prst="rect">
            <a:avLst/>
          </a:prstGeom>
          <a:noFill/>
          <a:ln>
            <a:noFill/>
          </a:ln>
        </p:spPr>
      </p:pic>
      <p:pic>
        <p:nvPicPr>
          <p:cNvPr id="755" name="Shape 755"/>
          <p:cNvPicPr preferRelativeResize="0"/>
          <p:nvPr/>
        </p:nvPicPr>
        <p:blipFill>
          <a:blip r:embed="rId19">
            <a:alphaModFix/>
          </a:blip>
          <a:stretch>
            <a:fillRect/>
          </a:stretch>
        </p:blipFill>
        <p:spPr>
          <a:xfrm>
            <a:off x="7621248" y="3964625"/>
            <a:ext cx="2163529" cy="571500"/>
          </a:xfrm>
          <a:prstGeom prst="rect">
            <a:avLst/>
          </a:prstGeom>
          <a:noFill/>
          <a:ln>
            <a:noFill/>
          </a:ln>
        </p:spPr>
      </p:pic>
      <p:pic>
        <p:nvPicPr>
          <p:cNvPr id="756" name="Shape 756"/>
          <p:cNvPicPr preferRelativeResize="0"/>
          <p:nvPr/>
        </p:nvPicPr>
        <p:blipFill>
          <a:blip r:embed="rId20">
            <a:alphaModFix/>
          </a:blip>
          <a:stretch>
            <a:fillRect/>
          </a:stretch>
        </p:blipFill>
        <p:spPr>
          <a:xfrm>
            <a:off x="9663350" y="3893374"/>
            <a:ext cx="1219200" cy="770756"/>
          </a:xfrm>
          <a:prstGeom prst="rect">
            <a:avLst/>
          </a:prstGeom>
          <a:noFill/>
          <a:ln>
            <a:noFill/>
          </a:ln>
        </p:spPr>
      </p:pic>
      <p:pic>
        <p:nvPicPr>
          <p:cNvPr id="757" name="Shape 757"/>
          <p:cNvPicPr preferRelativeResize="0"/>
          <p:nvPr/>
        </p:nvPicPr>
        <p:blipFill>
          <a:blip r:embed="rId21">
            <a:alphaModFix/>
          </a:blip>
          <a:stretch>
            <a:fillRect/>
          </a:stretch>
        </p:blipFill>
        <p:spPr>
          <a:xfrm>
            <a:off x="6219894" y="4664125"/>
            <a:ext cx="1219201" cy="781108"/>
          </a:xfrm>
          <a:prstGeom prst="rect">
            <a:avLst/>
          </a:prstGeom>
          <a:noFill/>
          <a:ln>
            <a:noFill/>
          </a:ln>
        </p:spPr>
      </p:pic>
      <p:pic>
        <p:nvPicPr>
          <p:cNvPr id="758" name="Shape 758"/>
          <p:cNvPicPr preferRelativeResize="0"/>
          <p:nvPr/>
        </p:nvPicPr>
        <p:blipFill>
          <a:blip r:embed="rId22">
            <a:alphaModFix/>
          </a:blip>
          <a:stretch>
            <a:fillRect/>
          </a:stretch>
        </p:blipFill>
        <p:spPr>
          <a:xfrm>
            <a:off x="7734925" y="4768925"/>
            <a:ext cx="2237022" cy="571499"/>
          </a:xfrm>
          <a:prstGeom prst="rect">
            <a:avLst/>
          </a:prstGeom>
          <a:noFill/>
          <a:ln>
            <a:noFill/>
          </a:ln>
        </p:spPr>
      </p:pic>
      <p:sp>
        <p:nvSpPr>
          <p:cNvPr id="759" name="Shape 759"/>
          <p:cNvSpPr txBox="1"/>
          <p:nvPr/>
        </p:nvSpPr>
        <p:spPr>
          <a:xfrm>
            <a:off x="416475" y="5713450"/>
            <a:ext cx="4962300" cy="965700"/>
          </a:xfrm>
          <a:prstGeom prst="rect">
            <a:avLst/>
          </a:prstGeom>
          <a:noFill/>
          <a:ln>
            <a:noFill/>
          </a:ln>
        </p:spPr>
        <p:txBody>
          <a:bodyPr wrap="square" lIns="91425" tIns="91425" rIns="91425" bIns="91425" anchor="t" anchorCtr="0">
            <a:noAutofit/>
          </a:bodyPr>
          <a:lstStyle/>
          <a:p>
            <a:pPr lvl="0">
              <a:spcBef>
                <a:spcPts val="0"/>
              </a:spcBef>
              <a:buNone/>
            </a:pPr>
            <a:r>
              <a:rPr lang="en-US"/>
              <a:t>Special Thanks to Individual &amp; Founders Circle Supporters:</a:t>
            </a:r>
          </a:p>
          <a:p>
            <a:pPr lvl="0">
              <a:spcBef>
                <a:spcPts val="0"/>
              </a:spcBef>
              <a:buNone/>
            </a:pPr>
            <a:r>
              <a:rPr lang="en-US"/>
              <a:t>A.J. Grant, Andrew Currie, Doug Spencer, Karen Brown, </a:t>
            </a:r>
          </a:p>
          <a:p>
            <a:pPr lvl="0">
              <a:spcBef>
                <a:spcPts val="0"/>
              </a:spcBef>
              <a:buNone/>
            </a:pPr>
            <a:r>
              <a:rPr lang="en-US"/>
              <a:t>Mark Newhouse, Martha Davis,</a:t>
            </a:r>
          </a:p>
          <a:p>
            <a:pPr lvl="0">
              <a:spcBef>
                <a:spcPts val="0"/>
              </a:spcBef>
              <a:buNone/>
            </a:pPr>
            <a:r>
              <a:rPr lang="en-US"/>
              <a:t>Matt Moskal, Praful Shah, &amp; Rich Hoops. </a:t>
            </a:r>
          </a:p>
          <a:p>
            <a:pPr lvl="0">
              <a:spcBef>
                <a:spcPts val="0"/>
              </a:spcBef>
              <a:buNone/>
            </a:pPr>
            <a:endParaRPr/>
          </a:p>
        </p:txBody>
      </p:sp>
      <p:pic>
        <p:nvPicPr>
          <p:cNvPr id="760" name="Shape 760"/>
          <p:cNvPicPr preferRelativeResize="0"/>
          <p:nvPr/>
        </p:nvPicPr>
        <p:blipFill>
          <a:blip r:embed="rId23">
            <a:alphaModFix/>
          </a:blip>
          <a:stretch>
            <a:fillRect/>
          </a:stretch>
        </p:blipFill>
        <p:spPr>
          <a:xfrm>
            <a:off x="10182775" y="4736001"/>
            <a:ext cx="1365750" cy="637353"/>
          </a:xfrm>
          <a:prstGeom prst="rect">
            <a:avLst/>
          </a:prstGeom>
          <a:noFill/>
          <a:ln>
            <a:noFill/>
          </a:ln>
        </p:spPr>
      </p:pic>
      <p:pic>
        <p:nvPicPr>
          <p:cNvPr id="761" name="Shape 761"/>
          <p:cNvPicPr preferRelativeResize="0"/>
          <p:nvPr/>
        </p:nvPicPr>
        <p:blipFill>
          <a:blip r:embed="rId24">
            <a:alphaModFix/>
          </a:blip>
          <a:stretch>
            <a:fillRect/>
          </a:stretch>
        </p:blipFill>
        <p:spPr>
          <a:xfrm>
            <a:off x="7826348" y="5869273"/>
            <a:ext cx="2054167" cy="723300"/>
          </a:xfrm>
          <a:prstGeom prst="rect">
            <a:avLst/>
          </a:prstGeom>
          <a:noFill/>
          <a:ln>
            <a:noFill/>
          </a:ln>
        </p:spPr>
      </p:pic>
      <p:pic>
        <p:nvPicPr>
          <p:cNvPr id="762" name="Shape 762"/>
          <p:cNvPicPr preferRelativeResize="0"/>
          <p:nvPr/>
        </p:nvPicPr>
        <p:blipFill>
          <a:blip r:embed="rId25">
            <a:alphaModFix/>
          </a:blip>
          <a:stretch>
            <a:fillRect/>
          </a:stretch>
        </p:blipFill>
        <p:spPr>
          <a:xfrm>
            <a:off x="9538625" y="1600128"/>
            <a:ext cx="1641099" cy="1349361"/>
          </a:xfrm>
          <a:prstGeom prst="rect">
            <a:avLst/>
          </a:prstGeom>
          <a:noFill/>
          <a:ln>
            <a:noFill/>
          </a:ln>
        </p:spPr>
      </p:pic>
      <p:pic>
        <p:nvPicPr>
          <p:cNvPr id="763" name="Shape 763"/>
          <p:cNvPicPr preferRelativeResize="0"/>
          <p:nvPr/>
        </p:nvPicPr>
        <p:blipFill>
          <a:blip r:embed="rId26">
            <a:alphaModFix/>
          </a:blip>
          <a:stretch>
            <a:fillRect/>
          </a:stretch>
        </p:blipFill>
        <p:spPr>
          <a:xfrm>
            <a:off x="5294450" y="5530404"/>
            <a:ext cx="2423301" cy="126819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ctrTitle"/>
          </p:nvPr>
        </p:nvSpPr>
        <p:spPr>
          <a:xfrm>
            <a:off x="517350" y="367438"/>
            <a:ext cx="8467425" cy="1757063"/>
          </a:xfrm>
          <a:prstGeom prst="rect">
            <a:avLst/>
          </a:prstGeom>
          <a:noFill/>
          <a:ln>
            <a:noFill/>
          </a:ln>
        </p:spPr>
        <p:txBody>
          <a:bodyPr wrap="square" lIns="91425" tIns="45700" rIns="91425" bIns="45700" anchor="b" anchorCtr="0">
            <a:noAutofit/>
          </a:bodyPr>
          <a:lstStyle/>
          <a:p>
            <a:pPr marL="0" marR="0" lvl="0" indent="0" algn="l" rtl="0">
              <a:lnSpc>
                <a:spcPct val="90000"/>
              </a:lnSpc>
              <a:spcBef>
                <a:spcPts val="0"/>
              </a:spcBef>
              <a:buClr>
                <a:srgbClr val="0081CB"/>
              </a:buClr>
              <a:buSzPct val="25000"/>
              <a:buFont typeface="Century Gothic"/>
              <a:buNone/>
            </a:pPr>
            <a:endParaRPr lang="en-US" sz="3600" b="1" i="0" u="none" strike="noStrike" cap="none" dirty="0">
              <a:solidFill>
                <a:srgbClr val="0081CB"/>
              </a:solidFill>
              <a:latin typeface="Century Gothic"/>
              <a:ea typeface="Century Gothic"/>
              <a:cs typeface="Century Gothic"/>
              <a:sym typeface="Century Gothic"/>
            </a:endParaRPr>
          </a:p>
        </p:txBody>
      </p:sp>
      <p:sp>
        <p:nvSpPr>
          <p:cNvPr id="128" name="Shape 128"/>
          <p:cNvSpPr txBox="1">
            <a:spLocks noGrp="1"/>
          </p:cNvSpPr>
          <p:nvPr>
            <p:ph type="subTitle" idx="1"/>
          </p:nvPr>
        </p:nvSpPr>
        <p:spPr>
          <a:xfrm>
            <a:off x="2621281" y="3749039"/>
            <a:ext cx="6400799" cy="1390015"/>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1000"/>
              </a:spcBef>
              <a:spcAft>
                <a:spcPts val="0"/>
              </a:spcAft>
              <a:buClr>
                <a:schemeClr val="dk1"/>
              </a:buClr>
              <a:buSzPct val="25000"/>
              <a:buFont typeface="Arial"/>
              <a:buNone/>
            </a:pPr>
            <a:r>
              <a:rPr lang="en-US" sz="2400" b="0" i="0" u="none" strike="noStrike" cap="none" dirty="0">
                <a:solidFill>
                  <a:schemeClr val="dk1"/>
                </a:solidFill>
                <a:latin typeface="Avenir Light" panose="020B0402020203020204" pitchFamily="34" charset="0"/>
                <a:ea typeface="Avenir"/>
                <a:cs typeface="Avenir"/>
                <a:sym typeface="Avenir"/>
              </a:rPr>
              <a:t>Dr. Stephanie L. Gripne</a:t>
            </a:r>
          </a:p>
          <a:p>
            <a:pPr lvl="0">
              <a:buSzPct val="25000"/>
            </a:pPr>
            <a:r>
              <a:rPr lang="en-US" dirty="0">
                <a:latin typeface="Avenir Light" panose="020B0402020203020204" pitchFamily="34" charset="0"/>
              </a:rPr>
              <a:t>@</a:t>
            </a:r>
            <a:r>
              <a:rPr lang="en-US" dirty="0" err="1">
                <a:latin typeface="Avenir Light" panose="020B0402020203020204" pitchFamily="34" charset="0"/>
              </a:rPr>
              <a:t>PrimeHealthCO</a:t>
            </a:r>
            <a:r>
              <a:rPr lang="en-US" dirty="0">
                <a:latin typeface="Avenir Light" panose="020B0402020203020204" pitchFamily="34" charset="0"/>
              </a:rPr>
              <a:t> </a:t>
            </a:r>
          </a:p>
          <a:p>
            <a:pPr lvl="0">
              <a:buSzPct val="25000"/>
            </a:pPr>
            <a:r>
              <a:rPr lang="en-US" dirty="0">
                <a:latin typeface="Avenir Light" panose="020B0402020203020204" pitchFamily="34" charset="0"/>
                <a:hlinkClick r:id="rId3"/>
              </a:rPr>
              <a:t>@</a:t>
            </a:r>
            <a:r>
              <a:rPr lang="en-US" dirty="0" err="1">
                <a:latin typeface="Avenir Light" panose="020B0402020203020204" pitchFamily="34" charset="0"/>
                <a:hlinkClick r:id="rId3"/>
              </a:rPr>
              <a:t>StephanieGripne</a:t>
            </a:r>
            <a:endParaRPr lang="en-US" dirty="0">
              <a:latin typeface="Avenir Light" panose="020B0402020203020204" pitchFamily="34" charset="0"/>
              <a:hlinkClick r:id="rId4"/>
            </a:endParaRPr>
          </a:p>
          <a:p>
            <a:pPr lvl="0">
              <a:buSzPct val="25000"/>
            </a:pPr>
            <a:r>
              <a:rPr lang="en-US" dirty="0">
                <a:latin typeface="Avenir Light" panose="020B0402020203020204" pitchFamily="34" charset="0"/>
                <a:hlinkClick r:id="rId4"/>
              </a:rPr>
              <a:t>@</a:t>
            </a:r>
            <a:r>
              <a:rPr lang="en-US" dirty="0" err="1">
                <a:latin typeface="Avenir Light" panose="020B0402020203020204" pitchFamily="34" charset="0"/>
                <a:hlinkClick r:id="rId4"/>
              </a:rPr>
              <a:t>ImpactFinCtr</a:t>
            </a:r>
            <a:endParaRPr lang="en-US" dirty="0">
              <a:latin typeface="Avenir Light" panose="020B0402020203020204" pitchFamily="34" charset="0"/>
            </a:endParaRPr>
          </a:p>
          <a:p>
            <a:pPr lvl="0">
              <a:buSzPct val="25000"/>
            </a:pPr>
            <a:r>
              <a:rPr lang="en-US" dirty="0">
                <a:latin typeface="Avenir Light" panose="020B0402020203020204" pitchFamily="34" charset="0"/>
              </a:rPr>
              <a:t>@</a:t>
            </a:r>
            <a:r>
              <a:rPr lang="en-US" dirty="0" err="1">
                <a:latin typeface="Avenir Light" panose="020B0402020203020204" pitchFamily="34" charset="0"/>
              </a:rPr>
              <a:t>COImpactDays</a:t>
            </a:r>
            <a:endParaRPr lang="en-US" dirty="0">
              <a:latin typeface="Avenir Light" panose="020B0402020203020204" pitchFamily="34" charset="0"/>
            </a:endParaRPr>
          </a:p>
          <a:p>
            <a:pPr lvl="0">
              <a:buSzPct val="25000"/>
            </a:pPr>
            <a:r>
              <a:rPr lang="en-US" dirty="0">
                <a:latin typeface="Avenir Light" panose="020B0402020203020204" pitchFamily="34" charset="0"/>
              </a:rPr>
              <a:t>#COImpactDays17</a:t>
            </a:r>
          </a:p>
          <a:p>
            <a:pPr lvl="0">
              <a:buSzPct val="25000"/>
            </a:pPr>
            <a:endParaRPr lang="en-US" dirty="0">
              <a:latin typeface="Avenir Light" panose="020B0402020203020204" pitchFamily="34" charset="0"/>
            </a:endParaRPr>
          </a:p>
          <a:p>
            <a:pPr lvl="0">
              <a:buSzPct val="25000"/>
            </a:pPr>
            <a:endParaRPr lang="en-US" dirty="0">
              <a:latin typeface="Avenir Light" panose="020B0402020203020204" pitchFamily="34" charset="0"/>
            </a:endParaRPr>
          </a:p>
          <a:p>
            <a:pPr lvl="0">
              <a:buSzPct val="25000"/>
            </a:pPr>
            <a:endParaRPr dirty="0">
              <a:latin typeface="Avenir Light" panose="020B0402020203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22408E5D-39B5-42D3-8650-5B0979D1922F}"/>
              </a:ext>
            </a:extLst>
          </p:cNvPr>
          <p:cNvPicPr>
            <a:picLocks noChangeAspect="1"/>
          </p:cNvPicPr>
          <p:nvPr/>
        </p:nvPicPr>
        <p:blipFill rotWithShape="1">
          <a:blip r:embed="rId2"/>
          <a:srcRect l="-1061" r="1061" b="32953"/>
          <a:stretch/>
        </p:blipFill>
        <p:spPr>
          <a:xfrm>
            <a:off x="2076428" y="643467"/>
            <a:ext cx="8039143" cy="5571066"/>
          </a:xfrm>
          <a:prstGeom prst="rect">
            <a:avLst/>
          </a:prstGeom>
        </p:spPr>
      </p:pic>
    </p:spTree>
    <p:extLst>
      <p:ext uri="{BB962C8B-B14F-4D97-AF65-F5344CB8AC3E}">
        <p14:creationId xmlns:p14="http://schemas.microsoft.com/office/powerpoint/2010/main" val="3484788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72">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5" name="Straight Connector 74">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056" name="Oval 76">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4D5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56A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linda appel lipsius">
            <a:extLst>
              <a:ext uri="{FF2B5EF4-FFF2-40B4-BE49-F238E27FC236}">
                <a16:creationId xmlns:a16="http://schemas.microsoft.com/office/drawing/2014/main" id="{EDBBFF8C-2247-4D59-82A8-45D13C49FA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783"/>
          <a:stretch/>
        </p:blipFill>
        <p:spPr bwMode="auto">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AA4A176-4ED7-4F61-A0FF-4968F551F408}"/>
              </a:ext>
            </a:extLst>
          </p:cNvPr>
          <p:cNvSpPr>
            <a:spLocks noGrp="1"/>
          </p:cNvSpPr>
          <p:nvPr>
            <p:ph type="body" idx="1"/>
          </p:nvPr>
        </p:nvSpPr>
        <p:spPr>
          <a:xfrm>
            <a:off x="640080" y="595293"/>
            <a:ext cx="5676637" cy="3463951"/>
          </a:xfrm>
        </p:spPr>
        <p:txBody>
          <a:bodyPr vert="horz" lIns="91440" tIns="45720" rIns="91440" bIns="45720" rtlCol="0" anchor="ctr">
            <a:normAutofit/>
          </a:bodyPr>
          <a:lstStyle/>
          <a:p>
            <a:pPr indent="-228600">
              <a:buFont typeface="Arial" panose="020B0604020202020204" pitchFamily="34" charset="0"/>
              <a:buChar char="•"/>
            </a:pPr>
            <a:r>
              <a:rPr lang="en-US" sz="1800" kern="1200">
                <a:solidFill>
                  <a:schemeClr val="tx1"/>
                </a:solidFill>
                <a:latin typeface="+mn-lt"/>
                <a:ea typeface="+mn-ea"/>
                <a:cs typeface="+mn-cs"/>
              </a:rPr>
              <a:t>Orange Glo – Oxyclean</a:t>
            </a:r>
          </a:p>
          <a:p>
            <a:pPr indent="-228600">
              <a:buFont typeface="Arial" panose="020B0604020202020204" pitchFamily="34" charset="0"/>
              <a:buChar char="•"/>
            </a:pPr>
            <a:r>
              <a:rPr lang="en-US" sz="1800" kern="1200">
                <a:solidFill>
                  <a:schemeClr val="tx1"/>
                </a:solidFill>
                <a:latin typeface="+mn-lt"/>
                <a:ea typeface="+mn-ea"/>
                <a:cs typeface="+mn-cs"/>
              </a:rPr>
              <a:t>Tetulia</a:t>
            </a:r>
          </a:p>
          <a:p>
            <a:pPr indent="-228600">
              <a:buFont typeface="Arial" panose="020B0604020202020204" pitchFamily="34" charset="0"/>
              <a:buChar char="•"/>
            </a:pPr>
            <a:r>
              <a:rPr lang="en-US" sz="1800" kern="1200">
                <a:solidFill>
                  <a:schemeClr val="tx1"/>
                </a:solidFill>
                <a:latin typeface="+mn-lt"/>
                <a:ea typeface="+mn-ea"/>
                <a:cs typeface="+mn-cs"/>
              </a:rPr>
              <a:t>the mama’hood</a:t>
            </a:r>
          </a:p>
        </p:txBody>
      </p:sp>
      <p:sp>
        <p:nvSpPr>
          <p:cNvPr id="3" name="Title 2">
            <a:extLst>
              <a:ext uri="{FF2B5EF4-FFF2-40B4-BE49-F238E27FC236}">
                <a16:creationId xmlns:a16="http://schemas.microsoft.com/office/drawing/2014/main" id="{EFE1A116-3EF4-4631-A337-891CBB1F71A0}"/>
              </a:ext>
            </a:extLst>
          </p:cNvPr>
          <p:cNvSpPr>
            <a:spLocks noGrp="1"/>
          </p:cNvSpPr>
          <p:nvPr>
            <p:ph type="ctrTitle"/>
          </p:nvPr>
        </p:nvSpPr>
        <p:spPr>
          <a:xfrm>
            <a:off x="640079" y="4526280"/>
            <a:ext cx="7410681" cy="1737360"/>
          </a:xfrm>
        </p:spPr>
        <p:txBody>
          <a:bodyPr vert="horz" lIns="91440" tIns="45720" rIns="91440" bIns="45720" rtlCol="0" anchor="ctr">
            <a:normAutofit/>
          </a:bodyPr>
          <a:lstStyle/>
          <a:p>
            <a:pPr>
              <a:spcBef>
                <a:spcPct val="0"/>
              </a:spcBef>
            </a:pPr>
            <a:r>
              <a:rPr lang="en-US" sz="4800" kern="1200">
                <a:solidFill>
                  <a:schemeClr val="tx1"/>
                </a:solidFill>
                <a:latin typeface="+mj-lt"/>
                <a:ea typeface="+mj-ea"/>
                <a:cs typeface="+mj-cs"/>
              </a:rPr>
              <a:t>Linda Appel Lipsius	</a:t>
            </a:r>
          </a:p>
        </p:txBody>
      </p:sp>
    </p:spTree>
    <p:extLst>
      <p:ext uri="{BB962C8B-B14F-4D97-AF65-F5344CB8AC3E}">
        <p14:creationId xmlns:p14="http://schemas.microsoft.com/office/powerpoint/2010/main" val="2971167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6B68203D-2C1A-4399-8583-56FD17516A3D}"/>
              </a:ext>
            </a:extLst>
          </p:cNvPr>
          <p:cNvSpPr/>
          <p:nvPr/>
        </p:nvSpPr>
        <p:spPr>
          <a:xfrm>
            <a:off x="1239323" y="5175850"/>
            <a:ext cx="10394835" cy="649856"/>
          </a:xfrm>
          <a:prstGeom prst="rightArrow">
            <a:avLst/>
          </a:prstGeom>
          <a:solidFill>
            <a:srgbClr val="CB1C2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234338D-DDFC-4ABB-8B29-228427B553CB}"/>
              </a:ext>
            </a:extLst>
          </p:cNvPr>
          <p:cNvSpPr txBox="1"/>
          <p:nvPr/>
        </p:nvSpPr>
        <p:spPr>
          <a:xfrm>
            <a:off x="1239323" y="3279298"/>
            <a:ext cx="106593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Nonprofit	Clydesdale	      Mustang  	</a:t>
            </a:r>
            <a:r>
              <a:rPr kumimoji="0" lang="en-US" sz="2400" b="1" i="0" u="none" strike="noStrike" kern="1200" cap="none" spc="0" normalizeH="0" baseline="0" noProof="0">
                <a:ln>
                  <a:noFill/>
                </a:ln>
                <a:solidFill>
                  <a:prstClr val="black"/>
                </a:solidFill>
                <a:effectLst/>
                <a:uLnTx/>
                <a:uFillTx/>
                <a:latin typeface="Avenir Light" panose="020B0402020203020204" pitchFamily="34" charset="0"/>
                <a:ea typeface="+mn-ea"/>
                <a:cs typeface="+mn-cs"/>
              </a:rPr>
              <a:t>      Stallion</a:t>
            </a:r>
            <a:r>
              <a:rPr kumimoji="0" lang="en-US" sz="24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		Unicorn		</a:t>
            </a:r>
          </a:p>
        </p:txBody>
      </p:sp>
      <p:sp>
        <p:nvSpPr>
          <p:cNvPr id="7" name="TextBox 6">
            <a:extLst>
              <a:ext uri="{FF2B5EF4-FFF2-40B4-BE49-F238E27FC236}">
                <a16:creationId xmlns:a16="http://schemas.microsoft.com/office/drawing/2014/main" id="{7D06947E-F593-4892-8EFC-D67703220FBF}"/>
              </a:ext>
            </a:extLst>
          </p:cNvPr>
          <p:cNvSpPr txBox="1"/>
          <p:nvPr/>
        </p:nvSpPr>
        <p:spPr>
          <a:xfrm>
            <a:off x="1127182" y="5714276"/>
            <a:ext cx="98432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-100%	   -65% 	        0%	      2X		   10X		</a:t>
            </a:r>
          </a:p>
        </p:txBody>
      </p:sp>
      <p:sp>
        <p:nvSpPr>
          <p:cNvPr id="8" name="TextBox 7">
            <a:extLst>
              <a:ext uri="{FF2B5EF4-FFF2-40B4-BE49-F238E27FC236}">
                <a16:creationId xmlns:a16="http://schemas.microsoft.com/office/drawing/2014/main" id="{16B1793C-F9BA-4876-AF9E-E75E900BFC83}"/>
              </a:ext>
            </a:extLst>
          </p:cNvPr>
          <p:cNvSpPr txBox="1"/>
          <p:nvPr/>
        </p:nvSpPr>
        <p:spPr>
          <a:xfrm>
            <a:off x="1308335" y="4379339"/>
            <a:ext cx="101302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Light" panose="020B0402020203020204" pitchFamily="34" charset="0"/>
                <a:ea typeface="+mn-ea"/>
                <a:cs typeface="+mn-cs"/>
              </a:rPr>
              <a:t>Donor		Champion	     Catalyst	     Hero			Angel	</a:t>
            </a:r>
          </a:p>
        </p:txBody>
      </p:sp>
      <p:cxnSp>
        <p:nvCxnSpPr>
          <p:cNvPr id="9" name="Connector: Elbow 8">
            <a:extLst>
              <a:ext uri="{FF2B5EF4-FFF2-40B4-BE49-F238E27FC236}">
                <a16:creationId xmlns:a16="http://schemas.microsoft.com/office/drawing/2014/main" id="{9F7FB41B-C36E-441F-A585-C0F0E88E6DCD}"/>
              </a:ext>
            </a:extLst>
          </p:cNvPr>
          <p:cNvCxnSpPr/>
          <p:nvPr/>
        </p:nvCxnSpPr>
        <p:spPr>
          <a:xfrm rot="5400000">
            <a:off x="2849593" y="5178725"/>
            <a:ext cx="5750" cy="127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7" name="Picture 16" descr="Untitled design (6).png">
            <a:extLst>
              <a:ext uri="{FF2B5EF4-FFF2-40B4-BE49-F238E27FC236}">
                <a16:creationId xmlns:a16="http://schemas.microsoft.com/office/drawing/2014/main" id="{E734AF2E-4A44-415B-8903-AE90782A5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818" y="427276"/>
            <a:ext cx="1786467" cy="1786467"/>
          </a:xfrm>
          <a:prstGeom prst="ellipse">
            <a:avLst/>
          </a:prstGeom>
        </p:spPr>
      </p:pic>
      <p:pic>
        <p:nvPicPr>
          <p:cNvPr id="18" name="Picture 17" descr="Untitled design (5).png">
            <a:extLst>
              <a:ext uri="{FF2B5EF4-FFF2-40B4-BE49-F238E27FC236}">
                <a16:creationId xmlns:a16="http://schemas.microsoft.com/office/drawing/2014/main" id="{BD72D83E-200C-473C-9D18-5C173B5F8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041" y="427276"/>
            <a:ext cx="1786467" cy="1786467"/>
          </a:xfrm>
          <a:prstGeom prst="ellipse">
            <a:avLst/>
          </a:prstGeom>
        </p:spPr>
      </p:pic>
      <p:pic>
        <p:nvPicPr>
          <p:cNvPr id="19" name="Picture 18" descr="Untitled design (3).png">
            <a:extLst>
              <a:ext uri="{FF2B5EF4-FFF2-40B4-BE49-F238E27FC236}">
                <a16:creationId xmlns:a16="http://schemas.microsoft.com/office/drawing/2014/main" id="{49624836-8D11-4FF5-8394-D7BE414F3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710" y="449071"/>
            <a:ext cx="1764673" cy="1764673"/>
          </a:xfrm>
          <a:prstGeom prst="ellipse">
            <a:avLst/>
          </a:prstGeom>
        </p:spPr>
      </p:pic>
      <p:pic>
        <p:nvPicPr>
          <p:cNvPr id="20" name="Picture 19" descr="Untitled design (4).png">
            <a:extLst>
              <a:ext uri="{FF2B5EF4-FFF2-40B4-BE49-F238E27FC236}">
                <a16:creationId xmlns:a16="http://schemas.microsoft.com/office/drawing/2014/main" id="{1CABE219-84F0-4E79-97A6-EA70022FF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6220" y="449071"/>
            <a:ext cx="1764672" cy="1764672"/>
          </a:xfrm>
          <a:prstGeom prst="ellipse">
            <a:avLst/>
          </a:prstGeom>
        </p:spPr>
      </p:pic>
      <p:pic>
        <p:nvPicPr>
          <p:cNvPr id="4" name="Picture 3">
            <a:extLst>
              <a:ext uri="{FF2B5EF4-FFF2-40B4-BE49-F238E27FC236}">
                <a16:creationId xmlns:a16="http://schemas.microsoft.com/office/drawing/2014/main" id="{B60235C2-861C-4FF8-9D7F-02A05844DE61}"/>
              </a:ext>
            </a:extLst>
          </p:cNvPr>
          <p:cNvPicPr>
            <a:picLocks noChangeAspect="1"/>
          </p:cNvPicPr>
          <p:nvPr/>
        </p:nvPicPr>
        <p:blipFill>
          <a:blip r:embed="rId7"/>
          <a:stretch>
            <a:fillRect/>
          </a:stretch>
        </p:blipFill>
        <p:spPr>
          <a:xfrm rot="16643674">
            <a:off x="2065212" y="4779032"/>
            <a:ext cx="1582322" cy="1582322"/>
          </a:xfrm>
          <a:prstGeom prst="rect">
            <a:avLst/>
          </a:prstGeom>
        </p:spPr>
      </p:pic>
    </p:spTree>
    <p:extLst>
      <p:ext uri="{BB962C8B-B14F-4D97-AF65-F5344CB8AC3E}">
        <p14:creationId xmlns:p14="http://schemas.microsoft.com/office/powerpoint/2010/main" val="79496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Untitled design (3).png"/>
          <p:cNvPicPr>
            <a:picLocks noChangeAspect="1"/>
          </p:cNvPicPr>
          <p:nvPr/>
        </p:nvPicPr>
        <p:blipFill rotWithShape="1">
          <a:blip r:embed="rId2">
            <a:extLst>
              <a:ext uri="{28A0092B-C50C-407E-A947-70E740481C1C}">
                <a14:useLocalDpi xmlns:a14="http://schemas.microsoft.com/office/drawing/2010/main" val="0"/>
              </a:ext>
            </a:extLst>
          </a:blip>
          <a:srcRect l="5386" r="255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extBox 9"/>
          <p:cNvSpPr txBox="1"/>
          <p:nvPr/>
        </p:nvSpPr>
        <p:spPr>
          <a:xfrm>
            <a:off x="8718685" y="3689634"/>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3BAB459-3DE9-4558-AF0C-FEFDE2C2FB32}"/>
              </a:ext>
            </a:extLst>
          </p:cNvPr>
          <p:cNvSpPr>
            <a:spLocks noGrp="1"/>
          </p:cNvSpPr>
          <p:nvPr>
            <p:ph type="body" idx="1"/>
          </p:nvPr>
        </p:nvSpPr>
        <p:spPr>
          <a:xfrm>
            <a:off x="655321" y="2575034"/>
            <a:ext cx="5120113" cy="3462228"/>
          </a:xfrm>
        </p:spPr>
        <p:txBody>
          <a:bodyPr vert="horz" lIns="91440" tIns="45720" rIns="91440" bIns="45720" rtlCol="0">
            <a:normAutofit/>
          </a:bodyPr>
          <a:lstStyle/>
          <a:p>
            <a:pPr marL="346075" indent="-228600">
              <a:buFont typeface="Arial" panose="020B0604020202020204" pitchFamily="34" charset="0"/>
              <a:buChar char="•"/>
            </a:pPr>
            <a:r>
              <a:rPr lang="en-US" sz="1800" b="1" kern="1200">
                <a:solidFill>
                  <a:schemeClr val="tx1"/>
                </a:solidFill>
                <a:latin typeface="+mn-lt"/>
                <a:ea typeface="+mn-ea"/>
                <a:cs typeface="+mn-cs"/>
              </a:rPr>
              <a:t>Financial Return: </a:t>
            </a:r>
            <a:r>
              <a:rPr lang="en-US" sz="1800" kern="1200">
                <a:solidFill>
                  <a:schemeClr val="tx1"/>
                </a:solidFill>
                <a:latin typeface="+mn-lt"/>
                <a:ea typeface="+mn-ea"/>
                <a:cs typeface="+mn-cs"/>
              </a:rPr>
              <a:t>10x Return</a:t>
            </a:r>
          </a:p>
          <a:p>
            <a:pPr marL="346075" indent="-228600">
              <a:buFont typeface="Arial" panose="020B0604020202020204" pitchFamily="34" charset="0"/>
              <a:buChar char="•"/>
            </a:pPr>
            <a:r>
              <a:rPr lang="en-US" sz="1800" b="1" kern="1200">
                <a:solidFill>
                  <a:schemeClr val="tx1"/>
                </a:solidFill>
                <a:latin typeface="+mn-lt"/>
                <a:ea typeface="+mn-ea"/>
                <a:cs typeface="+mn-cs"/>
              </a:rPr>
              <a:t>Impact:</a:t>
            </a:r>
            <a:r>
              <a:rPr lang="en-US" sz="1800" kern="1200">
                <a:solidFill>
                  <a:schemeClr val="tx1"/>
                </a:solidFill>
                <a:latin typeface="+mn-lt"/>
                <a:ea typeface="+mn-ea"/>
                <a:cs typeface="+mn-cs"/>
              </a:rPr>
              <a:t> Low</a:t>
            </a:r>
          </a:p>
          <a:p>
            <a:pPr marL="346075" indent="-228600">
              <a:buFont typeface="Arial" panose="020B0604020202020204" pitchFamily="34" charset="0"/>
              <a:buChar char="•"/>
            </a:pPr>
            <a:r>
              <a:rPr lang="en-US" sz="1800" b="1" kern="1200">
                <a:solidFill>
                  <a:schemeClr val="tx1"/>
                </a:solidFill>
                <a:latin typeface="+mn-lt"/>
                <a:ea typeface="+mn-ea"/>
                <a:cs typeface="+mn-cs"/>
              </a:rPr>
              <a:t>Structure: </a:t>
            </a:r>
            <a:r>
              <a:rPr lang="en-US" sz="1800" kern="1200">
                <a:solidFill>
                  <a:schemeClr val="tx1"/>
                </a:solidFill>
                <a:latin typeface="+mn-lt"/>
                <a:ea typeface="+mn-ea"/>
                <a:cs typeface="+mn-cs"/>
              </a:rPr>
              <a:t>C Corporate</a:t>
            </a:r>
          </a:p>
          <a:p>
            <a:pPr marL="346075" indent="-228600">
              <a:buFont typeface="Arial" panose="020B0604020202020204" pitchFamily="34" charset="0"/>
              <a:buChar char="•"/>
            </a:pPr>
            <a:r>
              <a:rPr lang="en-US" sz="1800" b="1" kern="1200">
                <a:solidFill>
                  <a:schemeClr val="tx1"/>
                </a:solidFill>
                <a:latin typeface="+mn-lt"/>
                <a:ea typeface="+mn-ea"/>
                <a:cs typeface="+mn-cs"/>
              </a:rPr>
              <a:t>Description: </a:t>
            </a:r>
            <a:r>
              <a:rPr lang="en-US" sz="1800" kern="1200">
                <a:solidFill>
                  <a:schemeClr val="tx1"/>
                </a:solidFill>
                <a:latin typeface="+mn-lt"/>
                <a:ea typeface="+mn-ea"/>
                <a:cs typeface="+mn-cs"/>
              </a:rPr>
              <a:t>App</a:t>
            </a:r>
          </a:p>
          <a:p>
            <a:pPr marL="346075" indent="-228600">
              <a:buFont typeface="Arial" panose="020B0604020202020204" pitchFamily="34" charset="0"/>
              <a:buChar char="•"/>
            </a:pPr>
            <a:r>
              <a:rPr lang="en-US" sz="1800" b="1" kern="1200">
                <a:solidFill>
                  <a:schemeClr val="tx1"/>
                </a:solidFill>
                <a:latin typeface="+mn-lt"/>
                <a:ea typeface="+mn-ea"/>
                <a:cs typeface="+mn-cs"/>
              </a:rPr>
              <a:t>Investment Type: </a:t>
            </a:r>
            <a:r>
              <a:rPr lang="en-US" sz="1800" kern="1200">
                <a:solidFill>
                  <a:schemeClr val="tx1"/>
                </a:solidFill>
                <a:latin typeface="+mn-lt"/>
                <a:ea typeface="+mn-ea"/>
                <a:cs typeface="+mn-cs"/>
              </a:rPr>
              <a:t>Convertible Note</a:t>
            </a:r>
          </a:p>
          <a:p>
            <a:pPr marL="346075" indent="-228600">
              <a:buFont typeface="Arial" panose="020B0604020202020204" pitchFamily="34" charset="0"/>
              <a:buChar char="•"/>
            </a:pPr>
            <a:r>
              <a:rPr lang="en-US" sz="1800" b="1" kern="1200">
                <a:solidFill>
                  <a:schemeClr val="tx1"/>
                </a:solidFill>
                <a:latin typeface="+mn-lt"/>
                <a:ea typeface="+mn-ea"/>
                <a:cs typeface="+mn-cs"/>
              </a:rPr>
              <a:t>Risk: </a:t>
            </a:r>
            <a:r>
              <a:rPr lang="en-US" sz="1800" kern="1200">
                <a:solidFill>
                  <a:schemeClr val="tx1"/>
                </a:solidFill>
                <a:latin typeface="+mn-lt"/>
                <a:ea typeface="+mn-ea"/>
                <a:cs typeface="+mn-cs"/>
              </a:rPr>
              <a:t>Moderate</a:t>
            </a:r>
          </a:p>
          <a:p>
            <a:pPr marL="117475" indent="-228600">
              <a:buFont typeface="Arial" panose="020B0604020202020204" pitchFamily="34" charset="0"/>
              <a:buChar char="•"/>
            </a:pPr>
            <a:endParaRPr lang="en-US" sz="1800" b="1" kern="1200">
              <a:solidFill>
                <a:schemeClr val="tx1"/>
              </a:solidFill>
              <a:latin typeface="+mn-lt"/>
              <a:ea typeface="+mn-ea"/>
              <a:cs typeface="+mn-cs"/>
            </a:endParaRPr>
          </a:p>
          <a:p>
            <a:pPr marL="0" indent="-228600">
              <a:buFont typeface="Arial" panose="020B0604020202020204" pitchFamily="34" charset="0"/>
              <a:buChar char="•"/>
            </a:pPr>
            <a:r>
              <a:rPr lang="en-US" sz="1800" kern="1200">
                <a:solidFill>
                  <a:schemeClr val="tx1"/>
                </a:solidFill>
                <a:latin typeface="+mn-lt"/>
                <a:ea typeface="+mn-ea"/>
                <a:cs typeface="+mn-cs"/>
              </a:rPr>
              <a:t>		</a:t>
            </a:r>
          </a:p>
        </p:txBody>
      </p:sp>
      <p:sp>
        <p:nvSpPr>
          <p:cNvPr id="6" name="Title 1"/>
          <p:cNvSpPr>
            <a:spLocks noGrp="1"/>
          </p:cNvSpPr>
          <p:nvPr>
            <p:ph type="ctrTitle"/>
          </p:nvPr>
        </p:nvSpPr>
        <p:spPr>
          <a:xfrm>
            <a:off x="655320" y="365125"/>
            <a:ext cx="5120114" cy="1692794"/>
          </a:xfrm>
        </p:spPr>
        <p:txBody>
          <a:bodyPr vert="horz" lIns="91440" tIns="45720" rIns="91440" bIns="45720" rtlCol="0" anchor="ctr">
            <a:normAutofit/>
          </a:bodyPr>
          <a:lstStyle/>
          <a:p>
            <a:pPr>
              <a:spcBef>
                <a:spcPct val="0"/>
              </a:spcBef>
            </a:pPr>
            <a:r>
              <a:rPr lang="en-US" sz="4400" b="1" kern="1200">
                <a:solidFill>
                  <a:schemeClr val="tx1"/>
                </a:solidFill>
                <a:latin typeface="+mj-lt"/>
                <a:ea typeface="+mj-ea"/>
                <a:cs typeface="+mj-cs"/>
              </a:rPr>
              <a:t>Angels &amp; Unicorns?</a:t>
            </a:r>
          </a:p>
        </p:txBody>
      </p:sp>
    </p:spTree>
    <p:extLst>
      <p:ext uri="{BB962C8B-B14F-4D97-AF65-F5344CB8AC3E}">
        <p14:creationId xmlns:p14="http://schemas.microsoft.com/office/powerpoint/2010/main" val="159206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C0A8BD-CA33-4EA8-AC03-E9E0618CA989}"/>
              </a:ext>
            </a:extLst>
          </p:cNvPr>
          <p:cNvPicPr>
            <a:picLocks noChangeAspect="1"/>
          </p:cNvPicPr>
          <p:nvPr/>
        </p:nvPicPr>
        <p:blipFill rotWithShape="1">
          <a:blip r:embed="rId2"/>
          <a:srcRect l="4989" r="2955"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extBox 9"/>
          <p:cNvSpPr txBox="1"/>
          <p:nvPr/>
        </p:nvSpPr>
        <p:spPr>
          <a:xfrm>
            <a:off x="8718685" y="3689634"/>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3BAB459-3DE9-4558-AF0C-FEFDE2C2FB32}"/>
              </a:ext>
            </a:extLst>
          </p:cNvPr>
          <p:cNvSpPr>
            <a:spLocks noGrp="1"/>
          </p:cNvSpPr>
          <p:nvPr>
            <p:ph type="body" idx="1"/>
          </p:nvPr>
        </p:nvSpPr>
        <p:spPr>
          <a:xfrm>
            <a:off x="655321" y="2575034"/>
            <a:ext cx="5120113" cy="3462228"/>
          </a:xfrm>
        </p:spPr>
        <p:txBody>
          <a:bodyPr vert="horz" lIns="91440" tIns="45720" rIns="91440" bIns="45720" rtlCol="0">
            <a:normAutofit/>
          </a:bodyPr>
          <a:lstStyle/>
          <a:p>
            <a:pPr marL="346075" indent="-228600">
              <a:buFont typeface="Arial" panose="020B0604020202020204" pitchFamily="34" charset="0"/>
              <a:buChar char="•"/>
            </a:pPr>
            <a:r>
              <a:rPr lang="en-US" sz="1800" b="1" kern="1200">
                <a:solidFill>
                  <a:schemeClr val="tx1"/>
                </a:solidFill>
                <a:latin typeface="+mn-lt"/>
                <a:ea typeface="+mn-ea"/>
                <a:cs typeface="+mn-cs"/>
              </a:rPr>
              <a:t>Financial Return:</a:t>
            </a:r>
            <a:r>
              <a:rPr lang="en-US" sz="1800" kern="1200">
                <a:solidFill>
                  <a:schemeClr val="tx1"/>
                </a:solidFill>
                <a:latin typeface="+mn-lt"/>
                <a:ea typeface="+mn-ea"/>
                <a:cs typeface="+mn-cs"/>
              </a:rPr>
              <a:t> 2x Return</a:t>
            </a:r>
          </a:p>
          <a:p>
            <a:pPr marL="346075" indent="-228600">
              <a:buFont typeface="Arial" panose="020B0604020202020204" pitchFamily="34" charset="0"/>
              <a:buChar char="•"/>
            </a:pPr>
            <a:r>
              <a:rPr lang="en-US" sz="1800" b="1" kern="1200">
                <a:solidFill>
                  <a:schemeClr val="tx1"/>
                </a:solidFill>
                <a:latin typeface="+mn-lt"/>
                <a:ea typeface="+mn-ea"/>
                <a:cs typeface="+mn-cs"/>
              </a:rPr>
              <a:t>Impact:</a:t>
            </a:r>
            <a:r>
              <a:rPr lang="en-US" sz="1800" kern="1200">
                <a:solidFill>
                  <a:schemeClr val="tx1"/>
                </a:solidFill>
                <a:latin typeface="+mn-lt"/>
                <a:ea typeface="+mn-ea"/>
                <a:cs typeface="+mn-cs"/>
              </a:rPr>
              <a:t> Moderate</a:t>
            </a:r>
          </a:p>
          <a:p>
            <a:pPr marL="346075" indent="-228600">
              <a:buFont typeface="Arial" panose="020B0604020202020204" pitchFamily="34" charset="0"/>
              <a:buChar char="•"/>
            </a:pPr>
            <a:r>
              <a:rPr lang="en-US" sz="1800" b="1" kern="1200">
                <a:solidFill>
                  <a:schemeClr val="tx1"/>
                </a:solidFill>
                <a:latin typeface="+mn-lt"/>
                <a:ea typeface="+mn-ea"/>
                <a:cs typeface="+mn-cs"/>
              </a:rPr>
              <a:t>Structure: </a:t>
            </a:r>
            <a:r>
              <a:rPr lang="en-US" sz="1800" kern="1200">
                <a:solidFill>
                  <a:schemeClr val="tx1"/>
                </a:solidFill>
                <a:latin typeface="+mn-lt"/>
                <a:ea typeface="+mn-ea"/>
                <a:cs typeface="+mn-cs"/>
              </a:rPr>
              <a:t>Public Benefit Corporate</a:t>
            </a:r>
          </a:p>
          <a:p>
            <a:pPr marL="346075" indent="-228600">
              <a:buFont typeface="Arial" panose="020B0604020202020204" pitchFamily="34" charset="0"/>
              <a:buChar char="•"/>
            </a:pPr>
            <a:r>
              <a:rPr lang="en-US" sz="1800" b="1" kern="1200">
                <a:solidFill>
                  <a:schemeClr val="tx1"/>
                </a:solidFill>
                <a:latin typeface="+mn-lt"/>
                <a:ea typeface="+mn-ea"/>
                <a:cs typeface="+mn-cs"/>
              </a:rPr>
              <a:t>Description: </a:t>
            </a:r>
            <a:r>
              <a:rPr lang="en-US" sz="1800" kern="1200">
                <a:solidFill>
                  <a:schemeClr val="tx1"/>
                </a:solidFill>
                <a:latin typeface="+mn-lt"/>
                <a:ea typeface="+mn-ea"/>
                <a:cs typeface="+mn-cs"/>
              </a:rPr>
              <a:t>Application + Bricks &amp; Mortar</a:t>
            </a:r>
          </a:p>
          <a:p>
            <a:pPr marL="346075" indent="-228600">
              <a:buFont typeface="Arial" panose="020B0604020202020204" pitchFamily="34" charset="0"/>
              <a:buChar char="•"/>
            </a:pPr>
            <a:r>
              <a:rPr lang="en-US" sz="1800" b="1" kern="1200">
                <a:solidFill>
                  <a:schemeClr val="tx1"/>
                </a:solidFill>
                <a:latin typeface="+mn-lt"/>
                <a:ea typeface="+mn-ea"/>
                <a:cs typeface="+mn-cs"/>
              </a:rPr>
              <a:t>Investment Type: </a:t>
            </a:r>
            <a:r>
              <a:rPr lang="en-US" sz="1800" kern="1200">
                <a:solidFill>
                  <a:schemeClr val="tx1"/>
                </a:solidFill>
                <a:latin typeface="+mn-lt"/>
                <a:ea typeface="+mn-ea"/>
                <a:cs typeface="+mn-cs"/>
              </a:rPr>
              <a:t>Royalty</a:t>
            </a:r>
          </a:p>
          <a:p>
            <a:pPr marL="346075" indent="-228600">
              <a:buFont typeface="Arial" panose="020B0604020202020204" pitchFamily="34" charset="0"/>
              <a:buChar char="•"/>
            </a:pPr>
            <a:r>
              <a:rPr lang="en-US" sz="1800" b="1" kern="1200">
                <a:solidFill>
                  <a:schemeClr val="tx1"/>
                </a:solidFill>
                <a:latin typeface="+mn-lt"/>
                <a:ea typeface="+mn-ea"/>
                <a:cs typeface="+mn-cs"/>
              </a:rPr>
              <a:t>Risk: </a:t>
            </a:r>
            <a:r>
              <a:rPr lang="en-US" sz="1800" kern="1200">
                <a:solidFill>
                  <a:schemeClr val="tx1"/>
                </a:solidFill>
                <a:latin typeface="+mn-lt"/>
                <a:ea typeface="+mn-ea"/>
                <a:cs typeface="+mn-cs"/>
              </a:rPr>
              <a:t>Moderate</a:t>
            </a:r>
          </a:p>
        </p:txBody>
      </p:sp>
      <p:sp>
        <p:nvSpPr>
          <p:cNvPr id="6" name="Title 1"/>
          <p:cNvSpPr>
            <a:spLocks noGrp="1"/>
          </p:cNvSpPr>
          <p:nvPr>
            <p:ph type="ctrTitle"/>
          </p:nvPr>
        </p:nvSpPr>
        <p:spPr>
          <a:xfrm>
            <a:off x="655320" y="365125"/>
            <a:ext cx="5120114" cy="1692794"/>
          </a:xfrm>
        </p:spPr>
        <p:txBody>
          <a:bodyPr vert="horz" lIns="91440" tIns="45720" rIns="91440" bIns="45720" rtlCol="0" anchor="ctr">
            <a:normAutofit/>
          </a:bodyPr>
          <a:lstStyle/>
          <a:p>
            <a:pPr>
              <a:spcBef>
                <a:spcPct val="0"/>
              </a:spcBef>
            </a:pPr>
            <a:r>
              <a:rPr lang="en-US" sz="4400" b="1" kern="1200">
                <a:solidFill>
                  <a:schemeClr val="tx1"/>
                </a:solidFill>
                <a:latin typeface="+mj-lt"/>
                <a:ea typeface="+mj-ea"/>
                <a:cs typeface="+mj-cs"/>
              </a:rPr>
              <a:t>Heroes &amp; Zebras</a:t>
            </a:r>
          </a:p>
        </p:txBody>
      </p:sp>
    </p:spTree>
    <p:extLst>
      <p:ext uri="{BB962C8B-B14F-4D97-AF65-F5344CB8AC3E}">
        <p14:creationId xmlns:p14="http://schemas.microsoft.com/office/powerpoint/2010/main" val="25722985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TotalTime>
  <Words>1566</Words>
  <Application>Microsoft Office PowerPoint</Application>
  <PresentationFormat>Widescreen</PresentationFormat>
  <Paragraphs>256</Paragraphs>
  <Slides>43</Slides>
  <Notes>31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Calibri Light</vt:lpstr>
      <vt:lpstr>Avenir</vt:lpstr>
      <vt:lpstr>Arial</vt:lpstr>
      <vt:lpstr>Century Gothic</vt:lpstr>
      <vt:lpstr>Calibri</vt:lpstr>
      <vt:lpstr>Avenir Light</vt:lpstr>
      <vt:lpstr>Office Theme</vt:lpstr>
      <vt:lpstr>1_Office Theme</vt:lpstr>
      <vt:lpstr>2_Office Theme</vt:lpstr>
      <vt:lpstr>PowerPoint Presentation</vt:lpstr>
      <vt:lpstr>PowerPoint Presentation</vt:lpstr>
      <vt:lpstr>If Angels Invest in Unicorns,  Do Heroes, Champions, and Catalysts  Invest in Mustangs, Thoroughbreds, and Clydesdales?</vt:lpstr>
      <vt:lpstr>PowerPoint Presentation</vt:lpstr>
      <vt:lpstr>PowerPoint Presentation</vt:lpstr>
      <vt:lpstr>Linda Appel Lipsius </vt:lpstr>
      <vt:lpstr>PowerPoint Presentation</vt:lpstr>
      <vt:lpstr>Angels &amp; Unicorns?</vt:lpstr>
      <vt:lpstr>Heroes &amp; Zebras</vt:lpstr>
      <vt:lpstr>Catalysts &amp; Mustangs?</vt:lpstr>
      <vt:lpstr>Champion &amp; Clydesdales?</vt:lpstr>
      <vt:lpstr>PowerPoint Presentation</vt:lpstr>
      <vt:lpstr>What is your vote for the mama’hood?</vt:lpstr>
      <vt:lpstr>PowerPoint Presentation</vt:lpstr>
      <vt:lpstr> Philanthropy is an investment All investments have impact  </vt:lpstr>
      <vt:lpstr>Investor Readiness Workshop</vt:lpstr>
      <vt:lpstr>PowerPoint Presentation</vt:lpstr>
      <vt:lpstr>PowerPoint Presentation</vt:lpstr>
      <vt:lpstr>PowerPoint Presentation</vt:lpstr>
      <vt:lpstr>PowerPoint Presentation</vt:lpstr>
      <vt:lpstr>$38 Trillion</vt:lpstr>
      <vt:lpstr>PowerPoint Presentation</vt:lpstr>
      <vt:lpstr>How it could work…</vt:lpstr>
      <vt:lpstr>How it does work…</vt:lpstr>
      <vt:lpstr>PowerPoint Presentation</vt:lpstr>
      <vt:lpstr>How do we fix it?</vt:lpstr>
      <vt:lpstr>PowerPoint Presentation</vt:lpstr>
      <vt:lpstr>PowerPoint Presentation</vt:lpstr>
      <vt:lpstr>How many impact investments?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Toolbox</vt:lpstr>
      <vt:lpstr>PowerPoint Presentation</vt:lpstr>
      <vt:lpstr>PowerPoint Presentation</vt:lpstr>
      <vt:lpstr>2018 Impact Investing Giving Circles</vt:lpstr>
      <vt:lpstr>Participation Guide</vt:lpstr>
      <vt:lpstr>THANK YOU TO OUR SPONSORS &amp; SUPPORTERS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Colorado and Impact Investing</dc:title>
  <dc:creator>Stephanie Gripne</dc:creator>
  <cp:lastModifiedBy>Stephanie Gripne</cp:lastModifiedBy>
  <cp:revision>25</cp:revision>
  <dcterms:modified xsi:type="dcterms:W3CDTF">2018-01-05T11:09:27Z</dcterms:modified>
</cp:coreProperties>
</file>