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notesMasters/notesMaster1.xml" ContentType="application/vnd.openxmlformats-officedocument.presentationml.notesMaster+xml"/>
  <Override PartName="/ppt/theme/theme2.xml" ContentType="application/vnd.openxmlformats-officedocument.theme+xml"/>
  <Override PartName="/docProps/app.xml" ContentType="application/vnd.openxmlformats-officedocument.extended-properties+xml"/>
  <Default Extension="jpeg" ContentType="image/jpeg"/>
  <Default Extension="wmf" ContentType="image/x-wmf"/>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7"/>
  </p:notesMasterIdLst>
  <p:sldIdLst>
    <p:sldId id="256" r:id="rId2"/>
    <p:sldId id="257" r:id="rId3"/>
    <p:sldId id="258" r:id="rId4"/>
    <p:sldId id="259" r:id="rId5"/>
    <p:sldId id="279" r:id="rId6"/>
    <p:sldId id="261" r:id="rId7"/>
    <p:sldId id="262" r:id="rId8"/>
    <p:sldId id="265" r:id="rId9"/>
    <p:sldId id="263" r:id="rId10"/>
    <p:sldId id="264" r:id="rId11"/>
    <p:sldId id="274" r:id="rId12"/>
    <p:sldId id="272" r:id="rId13"/>
    <p:sldId id="275" r:id="rId14"/>
    <p:sldId id="278" r:id="rId15"/>
    <p:sldId id="276" r:id="rId16"/>
    <p:sldId id="277" r:id="rId17"/>
    <p:sldId id="266" r:id="rId18"/>
    <p:sldId id="273" r:id="rId19"/>
    <p:sldId id="267" r:id="rId20"/>
    <p:sldId id="269" r:id="rId21"/>
    <p:sldId id="270" r:id="rId22"/>
    <p:sldId id="280" r:id="rId23"/>
    <p:sldId id="282" r:id="rId24"/>
    <p:sldId id="281" r:id="rId25"/>
    <p:sldId id="27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346" y="-108"/>
      </p:cViewPr>
      <p:guideLst>
        <p:guide orient="horz" pos="2880"/>
        <p:guide pos="2160"/>
      </p:guideLst>
    </p:cSldViewPr>
  </p:notesViewPr>
  <p:gridSpacing cx="78028800" cy="780288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4" Type="http://schemas.openxmlformats.org/officeDocument/2006/relationships/slide" Target="slides/slide23.xml" />
  <Relationship Id="rId25" Type="http://schemas.openxmlformats.org/officeDocument/2006/relationships/slide" Target="slides/slide24.xml" />
  <Relationship Id="rId26" Type="http://schemas.openxmlformats.org/officeDocument/2006/relationships/slide" Target="slides/slide25.xml" />
  <Relationship Id="rId29" Type="http://schemas.openxmlformats.org/officeDocument/2006/relationships/viewProps" Target="viewProps.xml" />
  <Relationship Id="rId1" Type="http://schemas.openxmlformats.org/officeDocument/2006/relationships/slideMaster" Target="slideMasters/slideMaster1.xml" />
  <Relationship Id="rId28" Type="http://schemas.openxmlformats.org/officeDocument/2006/relationships/presProps" Target="presProps.xml" />
  <Relationship Id="rId31" Type="http://schemas.openxmlformats.org/officeDocument/2006/relationships/tableStyles" Target="tableStyles.xml" />
  <Relationship Id="rId27" Type="http://schemas.openxmlformats.org/officeDocument/2006/relationships/notesMaster" Target="notesMasters/notesMaster1.xml" />
  <Relationship Id="rId30"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645E3-8F05-4D3A-8DFC-921352C55B32}" type="datetimeFigureOut">
              <a:rPr lang="en-US" smtClean="0"/>
              <a:pPr/>
              <a:t>8/20/2012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87F2F0-AE39-4FE8-A791-1C2A70F3467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2" Type="http://schemas.openxmlformats.org/officeDocument/2006/relationships/image" Target="../media/image1.jpe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2" Type="http://schemas.openxmlformats.org/officeDocument/2006/relationships/image" Target="../media/image1.jpeg" />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smtClean="0"/>
              <a:t>October 24, 2012</a:t>
            </a: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 2012 Michael Gregory Consulting LLC  mg@mikegreg.com</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64246CD-B6C0-4AC3-AB8A-5C7CF4279D5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October 24, 2012</a:t>
            </a:r>
            <a:endParaRPr lang="en-US" dirty="0"/>
          </a:p>
        </p:txBody>
      </p:sp>
      <p:sp>
        <p:nvSpPr>
          <p:cNvPr id="5" name="Footer Placeholder 4"/>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6" name="Slide Number Placeholder 5"/>
          <p:cNvSpPr>
            <a:spLocks noGrp="1"/>
          </p:cNvSpPr>
          <p:nvPr>
            <p:ph type="sldNum" sz="quarter" idx="12"/>
          </p:nvPr>
        </p:nvSpPr>
        <p:spPr/>
        <p:txBody>
          <a:bodyPr/>
          <a:lstStyle>
            <a:extLst/>
          </a:lstStyle>
          <a:p>
            <a:fld id="{364246CD-B6C0-4AC3-AB8A-5C7CF4279D5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October 24, 2012</a:t>
            </a:r>
            <a:endParaRPr lang="en-US" dirty="0"/>
          </a:p>
        </p:txBody>
      </p:sp>
      <p:sp>
        <p:nvSpPr>
          <p:cNvPr id="5" name="Footer Placeholder 4"/>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6" name="Slide Number Placeholder 5"/>
          <p:cNvSpPr>
            <a:spLocks noGrp="1"/>
          </p:cNvSpPr>
          <p:nvPr>
            <p:ph type="sldNum" sz="quarter" idx="12"/>
          </p:nvPr>
        </p:nvSpPr>
        <p:spPr/>
        <p:txBody>
          <a:bodyPr/>
          <a:lstStyle>
            <a:extLst/>
          </a:lstStyle>
          <a:p>
            <a:fld id="{364246CD-B6C0-4AC3-AB8A-5C7CF4279D5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October 24, 2012</a:t>
            </a:r>
            <a:endParaRPr lang="en-US" dirty="0"/>
          </a:p>
        </p:txBody>
      </p:sp>
      <p:sp>
        <p:nvSpPr>
          <p:cNvPr id="5" name="Footer Placeholder 4"/>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6" name="Slide Number Placeholder 5"/>
          <p:cNvSpPr>
            <a:spLocks noGrp="1"/>
          </p:cNvSpPr>
          <p:nvPr>
            <p:ph type="sldNum" sz="quarter" idx="12"/>
          </p:nvPr>
        </p:nvSpPr>
        <p:spPr/>
        <p:txBody>
          <a:bodyPr/>
          <a:lstStyle>
            <a:extLst/>
          </a:lstStyle>
          <a:p>
            <a:fld id="{364246CD-B6C0-4AC3-AB8A-5C7CF4279D5E}"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r>
              <a:rPr lang="en-US" smtClean="0"/>
              <a:t>October 24, 2012</a:t>
            </a:r>
            <a:endParaRPr lang="en-US" dirty="0"/>
          </a:p>
        </p:txBody>
      </p:sp>
      <p:sp>
        <p:nvSpPr>
          <p:cNvPr id="5" name="Footer Placeholder 4"/>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6" name="Slide Number Placeholder 5"/>
          <p:cNvSpPr>
            <a:spLocks noGrp="1"/>
          </p:cNvSpPr>
          <p:nvPr>
            <p:ph type="sldNum" sz="quarter" idx="12"/>
          </p:nvPr>
        </p:nvSpPr>
        <p:spPr/>
        <p:txBody>
          <a:bodyPr/>
          <a:lstStyle>
            <a:extLst/>
          </a:lstStyle>
          <a:p>
            <a:fld id="{364246CD-B6C0-4AC3-AB8A-5C7CF4279D5E}"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October 24, 2012</a:t>
            </a:r>
            <a:endParaRPr lang="en-US" dirty="0"/>
          </a:p>
        </p:txBody>
      </p:sp>
      <p:sp>
        <p:nvSpPr>
          <p:cNvPr id="6" name="Footer Placeholder 5"/>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7" name="Slide Number Placeholder 6"/>
          <p:cNvSpPr>
            <a:spLocks noGrp="1"/>
          </p:cNvSpPr>
          <p:nvPr>
            <p:ph type="sldNum" sz="quarter" idx="12"/>
          </p:nvPr>
        </p:nvSpPr>
        <p:spPr/>
        <p:txBody>
          <a:bodyPr/>
          <a:lstStyle>
            <a:extLst/>
          </a:lstStyle>
          <a:p>
            <a:fld id="{364246CD-B6C0-4AC3-AB8A-5C7CF4279D5E}"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smtClean="0"/>
              <a:t>October 24, 2012</a:t>
            </a:r>
            <a:endParaRPr lang="en-US" dirty="0"/>
          </a:p>
        </p:txBody>
      </p:sp>
      <p:sp>
        <p:nvSpPr>
          <p:cNvPr id="8" name="Footer Placeholder 7"/>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9" name="Slide Number Placeholder 8"/>
          <p:cNvSpPr>
            <a:spLocks noGrp="1"/>
          </p:cNvSpPr>
          <p:nvPr>
            <p:ph type="sldNum" sz="quarter" idx="12"/>
          </p:nvPr>
        </p:nvSpPr>
        <p:spPr/>
        <p:txBody>
          <a:bodyPr/>
          <a:lstStyle>
            <a:extLst/>
          </a:lstStyle>
          <a:p>
            <a:fld id="{364246CD-B6C0-4AC3-AB8A-5C7CF4279D5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r>
              <a:rPr lang="en-US" smtClean="0"/>
              <a:t>October 24, 2012</a:t>
            </a:r>
            <a:endParaRPr lang="en-US" dirty="0"/>
          </a:p>
        </p:txBody>
      </p:sp>
      <p:sp>
        <p:nvSpPr>
          <p:cNvPr id="4" name="Footer Placeholder 3"/>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5" name="Slide Number Placeholder 4"/>
          <p:cNvSpPr>
            <a:spLocks noGrp="1"/>
          </p:cNvSpPr>
          <p:nvPr>
            <p:ph type="sldNum" sz="quarter" idx="12"/>
          </p:nvPr>
        </p:nvSpPr>
        <p:spPr/>
        <p:txBody>
          <a:bodyPr/>
          <a:lstStyle>
            <a:extLst/>
          </a:lstStyle>
          <a:p>
            <a:fld id="{364246CD-B6C0-4AC3-AB8A-5C7CF4279D5E}"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r>
              <a:rPr lang="en-US" smtClean="0"/>
              <a:t>October 24, 2012</a:t>
            </a:r>
            <a:endParaRPr lang="en-US" dirty="0"/>
          </a:p>
        </p:txBody>
      </p:sp>
      <p:sp>
        <p:nvSpPr>
          <p:cNvPr id="3" name="Footer Placeholder 2"/>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4" name="Slide Number Placeholder 3"/>
          <p:cNvSpPr>
            <a:spLocks noGrp="1"/>
          </p:cNvSpPr>
          <p:nvPr>
            <p:ph type="sldNum" sz="quarter" idx="12"/>
          </p:nvPr>
        </p:nvSpPr>
        <p:spPr/>
        <p:txBody>
          <a:bodyPr/>
          <a:lstStyle>
            <a:extLst/>
          </a:lstStyle>
          <a:p>
            <a:fld id="{364246CD-B6C0-4AC3-AB8A-5C7CF4279D5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r>
              <a:rPr lang="en-US" smtClean="0"/>
              <a:t>October 24, 2012</a:t>
            </a:r>
            <a:endParaRPr lang="en-US" dirty="0"/>
          </a:p>
        </p:txBody>
      </p:sp>
      <p:sp>
        <p:nvSpPr>
          <p:cNvPr id="6" name="Footer Placeholder 5"/>
          <p:cNvSpPr>
            <a:spLocks noGrp="1"/>
          </p:cNvSpPr>
          <p:nvPr>
            <p:ph type="ftr" sz="quarter" idx="11"/>
          </p:nvPr>
        </p:nvSpPr>
        <p:spPr/>
        <p:txBody>
          <a:bodyPr/>
          <a:lstStyle>
            <a:extLst/>
          </a:lstStyle>
          <a:p>
            <a:r>
              <a:rPr lang="en-US" smtClean="0"/>
              <a:t>© 2012 Michael Gregory Consulting LLC  mg@mikegreg.com</a:t>
            </a:r>
            <a:endParaRPr lang="en-US" dirty="0"/>
          </a:p>
        </p:txBody>
      </p:sp>
      <p:sp>
        <p:nvSpPr>
          <p:cNvPr id="7" name="Slide Number Placeholder 6"/>
          <p:cNvSpPr>
            <a:spLocks noGrp="1"/>
          </p:cNvSpPr>
          <p:nvPr>
            <p:ph type="sldNum" sz="quarter" idx="12"/>
          </p:nvPr>
        </p:nvSpPr>
        <p:spPr/>
        <p:txBody>
          <a:bodyPr/>
          <a:lstStyle>
            <a:extLst/>
          </a:lstStyle>
          <a:p>
            <a:fld id="{364246CD-B6C0-4AC3-AB8A-5C7CF4279D5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smtClean="0"/>
              <a:t>October 24, 2012</a:t>
            </a: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 2012 Michael Gregory Consulting LLC  mg@mikegreg.com</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64246CD-B6C0-4AC3-AB8A-5C7CF4279D5E}"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image" Target="../media/image1.jpeg"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
            </a:r>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64246CD-B6C0-4AC3-AB8A-5C7CF4279D5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2" Type="http://schemas.openxmlformats.org/officeDocument/2006/relationships/image" Target="../media/image2.jpeg" />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2" Type="http://schemas.openxmlformats.org/officeDocument/2006/relationships/image" Target="../media/image3.jpeg" />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3" Type="http://schemas.openxmlformats.org/officeDocument/2006/relationships/hyperlink" Target="http://www.mikegreg.com/" TargetMode="External" />
  <Relationship Id="rId2" Type="http://schemas.openxmlformats.org/officeDocument/2006/relationships/hyperlink" Target="mailto:mg@mikegreg.com" TargetMode="External" />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2" Type="http://schemas.openxmlformats.org/officeDocument/2006/relationships/image" Target="../media/image4.wmf"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How to Work with IRS: Strategies for Estate and Gift Tax Attorneys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For </a:t>
            </a:r>
            <a:r>
              <a:rPr lang="en-US" dirty="0" smtClean="0"/>
              <a:t>Rocky Mountain Estate Planning Council </a:t>
            </a:r>
            <a:endParaRPr lang="en-US" dirty="0" smtClean="0"/>
          </a:p>
          <a:p>
            <a:r>
              <a:rPr lang="en-US" dirty="0" smtClean="0"/>
              <a:t> </a:t>
            </a:r>
            <a:r>
              <a:rPr lang="en-US" dirty="0" smtClean="0"/>
              <a:t>October 24, </a:t>
            </a:r>
            <a:r>
              <a:rPr lang="en-US" dirty="0" smtClean="0"/>
              <a:t>2012</a:t>
            </a:r>
          </a:p>
          <a:p>
            <a:r>
              <a:rPr lang="en-US" dirty="0" smtClean="0"/>
              <a:t>Michael Gregory</a:t>
            </a:r>
          </a:p>
          <a:p>
            <a:r>
              <a:rPr lang="en-US" dirty="0" smtClean="0"/>
              <a:t>Michael Gregory Consulting LLC  </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Why Engineering Title?</a:t>
            </a:r>
          </a:p>
          <a:p>
            <a:r>
              <a:rPr lang="en-US" dirty="0" smtClean="0"/>
              <a:t>Internal Consultants to All Divisions </a:t>
            </a:r>
          </a:p>
          <a:p>
            <a:r>
              <a:rPr lang="en-US" dirty="0" smtClean="0"/>
              <a:t>Four Territory Managers</a:t>
            </a:r>
          </a:p>
          <a:p>
            <a:r>
              <a:rPr lang="en-US" dirty="0" smtClean="0"/>
              <a:t>32 Front Line Managers</a:t>
            </a:r>
          </a:p>
          <a:p>
            <a:r>
              <a:rPr lang="en-US" dirty="0" smtClean="0"/>
              <a:t>300 Technical Employees</a:t>
            </a:r>
          </a:p>
          <a:p>
            <a:r>
              <a:rPr lang="en-US" dirty="0" smtClean="0"/>
              <a:t>Valuators Locally – Real Property and Business Valuation</a:t>
            </a:r>
          </a:p>
          <a:p>
            <a:r>
              <a:rPr lang="en-US" dirty="0" smtClean="0"/>
              <a:t>Know Who They Are and Invite Them to Professional Meetings</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10</a:t>
            </a:fld>
            <a:endParaRPr lang="en-US" dirty="0"/>
          </a:p>
        </p:txBody>
      </p:sp>
      <p:sp>
        <p:nvSpPr>
          <p:cNvPr id="2" name="Title 1"/>
          <p:cNvSpPr>
            <a:spLocks noGrp="1"/>
          </p:cNvSpPr>
          <p:nvPr>
            <p:ph type="title"/>
          </p:nvPr>
        </p:nvSpPr>
        <p:spPr/>
        <p:txBody>
          <a:bodyPr/>
          <a:lstStyle/>
          <a:p>
            <a:r>
              <a:rPr lang="en-US" dirty="0" smtClean="0"/>
              <a:t>Engineering Program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Case Closes Out of Examination Unagreed and Goes to the Internal IRS Appeals Division</a:t>
            </a:r>
          </a:p>
          <a:p>
            <a:r>
              <a:rPr lang="en-US" dirty="0" smtClean="0"/>
              <a:t>Goal to Settle Cases</a:t>
            </a:r>
          </a:p>
          <a:p>
            <a:r>
              <a:rPr lang="en-US" dirty="0" smtClean="0"/>
              <a:t>Independent</a:t>
            </a:r>
          </a:p>
          <a:p>
            <a:r>
              <a:rPr lang="en-US" dirty="0" smtClean="0"/>
              <a:t>Ex Parte Rules</a:t>
            </a:r>
          </a:p>
          <a:p>
            <a:r>
              <a:rPr lang="en-US" dirty="0" smtClean="0"/>
              <a:t>Ways to Approach</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11</a:t>
            </a:fld>
            <a:endParaRPr lang="en-US" dirty="0"/>
          </a:p>
        </p:txBody>
      </p:sp>
      <p:sp>
        <p:nvSpPr>
          <p:cNvPr id="2" name="Title 1"/>
          <p:cNvSpPr>
            <a:spLocks noGrp="1"/>
          </p:cNvSpPr>
          <p:nvPr>
            <p:ph type="title"/>
          </p:nvPr>
        </p:nvSpPr>
        <p:spPr/>
        <p:txBody>
          <a:bodyPr/>
          <a:lstStyle/>
          <a:p>
            <a:r>
              <a:rPr lang="en-US" dirty="0" smtClean="0"/>
              <a:t>Appeals Division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IRS Office of Chief Counsel</a:t>
            </a:r>
          </a:p>
          <a:p>
            <a:pPr lvl="1"/>
            <a:r>
              <a:rPr lang="en-US" dirty="0" smtClean="0"/>
              <a:t>Operations</a:t>
            </a:r>
          </a:p>
          <a:p>
            <a:pPr lvl="1"/>
            <a:r>
              <a:rPr lang="en-US" dirty="0" smtClean="0"/>
              <a:t>Technical</a:t>
            </a:r>
          </a:p>
          <a:p>
            <a:pPr lvl="2"/>
            <a:r>
              <a:rPr lang="en-US" dirty="0" smtClean="0"/>
              <a:t>All Non Litigation Work (legislative, regulation, interpretation)</a:t>
            </a:r>
          </a:p>
          <a:p>
            <a:pPr lvl="2"/>
            <a:r>
              <a:rPr lang="en-US" dirty="0" smtClean="0"/>
              <a:t>Corporate</a:t>
            </a:r>
          </a:p>
          <a:p>
            <a:pPr lvl="2"/>
            <a:r>
              <a:rPr lang="en-US" dirty="0" smtClean="0"/>
              <a:t>International</a:t>
            </a:r>
          </a:p>
          <a:p>
            <a:pPr lvl="2"/>
            <a:r>
              <a:rPr lang="en-US" dirty="0" smtClean="0"/>
              <a:t>Technical Advice</a:t>
            </a:r>
          </a:p>
          <a:p>
            <a:r>
              <a:rPr lang="en-US" dirty="0" smtClean="0"/>
              <a:t>IRS Division Counsel</a:t>
            </a:r>
          </a:p>
          <a:p>
            <a:r>
              <a:rPr lang="en-US" dirty="0" smtClean="0"/>
              <a:t>IRS Special Trial Counsel</a:t>
            </a:r>
          </a:p>
          <a:p>
            <a:r>
              <a:rPr lang="en-US" dirty="0" smtClean="0"/>
              <a:t>DOJ Tax Litigation Division</a:t>
            </a:r>
          </a:p>
          <a:p>
            <a:pPr lvl="1">
              <a:buNone/>
            </a:pP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12</a:t>
            </a:fld>
            <a:endParaRPr lang="en-US" dirty="0"/>
          </a:p>
        </p:txBody>
      </p:sp>
      <p:sp>
        <p:nvSpPr>
          <p:cNvPr id="2" name="Title 1"/>
          <p:cNvSpPr>
            <a:spLocks noGrp="1"/>
          </p:cNvSpPr>
          <p:nvPr>
            <p:ph type="title"/>
          </p:nvPr>
        </p:nvSpPr>
        <p:spPr/>
        <p:txBody>
          <a:bodyPr/>
          <a:lstStyle/>
          <a:p>
            <a:r>
              <a:rPr lang="en-US" dirty="0" smtClean="0"/>
              <a:t>Counsel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Issue Resolution</a:t>
            </a:r>
          </a:p>
          <a:p>
            <a:pPr lvl="1"/>
            <a:r>
              <a:rPr lang="en-US" dirty="0" smtClean="0"/>
              <a:t>Lowest Level</a:t>
            </a:r>
          </a:p>
          <a:p>
            <a:pPr lvl="1"/>
            <a:r>
              <a:rPr lang="en-US" dirty="0" smtClean="0"/>
              <a:t>Emphasis on Timeliness, Understanding, Enforcement, Integrity, Fairness</a:t>
            </a:r>
          </a:p>
          <a:p>
            <a:pPr lvl="1"/>
            <a:r>
              <a:rPr lang="en-US" dirty="0" smtClean="0"/>
              <a:t>Factually Oriented – Resolution; not Hazards  of Litigation</a:t>
            </a:r>
          </a:p>
          <a:p>
            <a:r>
              <a:rPr lang="en-US" dirty="0" smtClean="0"/>
              <a:t>Division Dependent</a:t>
            </a:r>
          </a:p>
          <a:p>
            <a:r>
              <a:rPr lang="en-US" dirty="0" smtClean="0"/>
              <a:t>What Level and With Whom are the Key?</a:t>
            </a:r>
          </a:p>
          <a:p>
            <a:endParaRPr lang="en-US" dirty="0"/>
          </a:p>
        </p:txBody>
      </p:sp>
      <p:sp>
        <p:nvSpPr>
          <p:cNvPr id="4" name="Date Placeholder 3"/>
          <p:cNvSpPr>
            <a:spLocks noGrp="1"/>
          </p:cNvSpPr>
          <p:nvPr>
            <p:ph type="dt" sz="half" idx="10"/>
          </p:nvPr>
        </p:nvSpPr>
        <p:spPr/>
        <p:txBody>
          <a:bodyPr/>
          <a:lstStyle/>
          <a:p>
            <a:r>
              <a:rPr lang="en-US" smtClean="0"/>
              <a:t/>
            </a:r>
            <a:endParaRPr lang="en-US" dirty="0"/>
          </a:p>
        </p:txBody>
      </p:sp>
      <p:sp>
        <p:nvSpPr>
          <p:cNvPr id="5" name="Footer Placeholder 4"/>
          <p:cNvSpPr>
            <a:spLocks noGrp="1"/>
          </p:cNvSpPr>
          <p:nvPr>
            <p:ph type="ftr" sz="quarter" idx="11"/>
          </p:nvPr>
        </p:nvSpPr>
        <p:spPr/>
        <p:txBody>
          <a:bodyPr/>
          <a:lstStyle/>
          <a:p>
            <a:r>
              <a:rPr lang="en-US" smtClean="0"/>
              <a:t/>
            </a:r>
            <a:endParaRPr lang="en-US" dirty="0"/>
          </a:p>
        </p:txBody>
      </p:sp>
      <p:sp>
        <p:nvSpPr>
          <p:cNvPr id="6" name="Slide Number Placeholder 5"/>
          <p:cNvSpPr>
            <a:spLocks noGrp="1"/>
          </p:cNvSpPr>
          <p:nvPr>
            <p:ph type="sldNum" sz="quarter" idx="12"/>
          </p:nvPr>
        </p:nvSpPr>
        <p:spPr/>
        <p:txBody>
          <a:bodyPr/>
          <a:lstStyle/>
          <a:p>
            <a:fld id="{364246CD-B6C0-4AC3-AB8A-5C7CF4279D5E}" type="slidenum">
              <a:rPr lang="en-US" smtClean="0"/>
              <a:pPr/>
              <a:t>13</a:t>
            </a:fld>
            <a:endParaRPr lang="en-US" dirty="0"/>
          </a:p>
        </p:txBody>
      </p:sp>
      <p:sp>
        <p:nvSpPr>
          <p:cNvPr id="2" name="Title 1"/>
          <p:cNvSpPr>
            <a:spLocks noGrp="1"/>
          </p:cNvSpPr>
          <p:nvPr>
            <p:ph type="title"/>
          </p:nvPr>
        </p:nvSpPr>
        <p:spPr/>
        <p:txBody>
          <a:bodyPr/>
          <a:lstStyle/>
          <a:p>
            <a:r>
              <a:rPr lang="en-US" dirty="0" smtClean="0"/>
              <a:t>Issue Resolution at the IRS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Managers and Employees “Trained”</a:t>
            </a:r>
          </a:p>
          <a:p>
            <a:r>
              <a:rPr lang="en-US" dirty="0" smtClean="0"/>
              <a:t>Awareness There</a:t>
            </a:r>
          </a:p>
          <a:p>
            <a:r>
              <a:rPr lang="en-US" dirty="0" smtClean="0"/>
              <a:t>Recent Commissioner Report on the Process</a:t>
            </a:r>
          </a:p>
          <a:p>
            <a:pPr lvl="1"/>
            <a:r>
              <a:rPr lang="en-US" dirty="0" smtClean="0"/>
              <a:t>More Authority Needed at Front Line Level</a:t>
            </a:r>
          </a:p>
          <a:p>
            <a:pPr lvl="1"/>
            <a:r>
              <a:rPr lang="en-US" dirty="0" smtClean="0"/>
              <a:t>More Training Needed</a:t>
            </a:r>
          </a:p>
          <a:p>
            <a:r>
              <a:rPr lang="en-US" dirty="0" smtClean="0"/>
              <a:t>242 Cases with 572 Returns</a:t>
            </a:r>
          </a:p>
          <a:p>
            <a:r>
              <a:rPr lang="en-US" dirty="0" smtClean="0"/>
              <a:t>124 Cases or 51% Fully Resolved</a:t>
            </a:r>
          </a:p>
          <a:p>
            <a:r>
              <a:rPr lang="en-US" dirty="0" smtClean="0"/>
              <a:t>Average Time Frame 86 Days – Goal 60 Days – Now at 104 Days</a:t>
            </a:r>
          </a:p>
          <a:p>
            <a:r>
              <a:rPr lang="en-US" dirty="0" smtClean="0"/>
              <a:t>Normal Case Not in Formal Mediation – When to Elevate and to What Level?</a:t>
            </a:r>
          </a:p>
          <a:p>
            <a:endParaRPr lang="en-US" dirty="0"/>
          </a:p>
        </p:txBody>
      </p:sp>
      <p:sp>
        <p:nvSpPr>
          <p:cNvPr id="4" name="Date Placeholder 3"/>
          <p:cNvSpPr>
            <a:spLocks noGrp="1"/>
          </p:cNvSpPr>
          <p:nvPr>
            <p:ph type="dt" sz="half" idx="10"/>
          </p:nvPr>
        </p:nvSpPr>
        <p:spPr/>
        <p:txBody>
          <a:bodyPr/>
          <a:lstStyle/>
          <a:p>
            <a:r>
              <a:rPr lang="en-US" smtClean="0"/>
              <a:t/>
            </a:r>
            <a:endParaRPr lang="en-US" dirty="0"/>
          </a:p>
        </p:txBody>
      </p:sp>
      <p:sp>
        <p:nvSpPr>
          <p:cNvPr id="5" name="Footer Placeholder 4"/>
          <p:cNvSpPr>
            <a:spLocks noGrp="1"/>
          </p:cNvSpPr>
          <p:nvPr>
            <p:ph type="ftr" sz="quarter" idx="11"/>
          </p:nvPr>
        </p:nvSpPr>
        <p:spPr/>
        <p:txBody>
          <a:bodyPr/>
          <a:lstStyle/>
          <a:p>
            <a:r>
              <a:rPr lang="en-US" smtClean="0"/>
              <a:t/>
            </a:r>
            <a:endParaRPr lang="en-US" dirty="0"/>
          </a:p>
        </p:txBody>
      </p:sp>
      <p:sp>
        <p:nvSpPr>
          <p:cNvPr id="6" name="Slide Number Placeholder 5"/>
          <p:cNvSpPr>
            <a:spLocks noGrp="1"/>
          </p:cNvSpPr>
          <p:nvPr>
            <p:ph type="sldNum" sz="quarter" idx="12"/>
          </p:nvPr>
        </p:nvSpPr>
        <p:spPr/>
        <p:txBody>
          <a:bodyPr/>
          <a:lstStyle/>
          <a:p>
            <a:fld id="{364246CD-B6C0-4AC3-AB8A-5C7CF4279D5E}" type="slidenum">
              <a:rPr lang="en-US" smtClean="0"/>
              <a:pPr/>
              <a:t>14</a:t>
            </a:fld>
            <a:endParaRPr lang="en-US" dirty="0"/>
          </a:p>
        </p:txBody>
      </p:sp>
      <p:sp>
        <p:nvSpPr>
          <p:cNvPr id="2" name="Title 1"/>
          <p:cNvSpPr>
            <a:spLocks noGrp="1"/>
          </p:cNvSpPr>
          <p:nvPr>
            <p:ph type="title"/>
          </p:nvPr>
        </p:nvSpPr>
        <p:spPr/>
        <p:txBody>
          <a:bodyPr>
            <a:normAutofit fontScale="90000"/>
          </a:bodyPr>
          <a:lstStyle/>
          <a:p>
            <a:r>
              <a:rPr lang="en-US" dirty="0" smtClean="0"/>
              <a:t>Formal Process in Mediation in SBSE General Program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Field Specialists Engineers and Valuators Trained in Mediation</a:t>
            </a:r>
          </a:p>
          <a:p>
            <a:pPr lvl="1"/>
            <a:r>
              <a:rPr lang="en-US" dirty="0" smtClean="0"/>
              <a:t>Informal Process</a:t>
            </a:r>
          </a:p>
          <a:p>
            <a:pPr lvl="1"/>
            <a:r>
              <a:rPr lang="en-US" dirty="0" smtClean="0"/>
              <a:t>Model – FIFI</a:t>
            </a:r>
          </a:p>
          <a:p>
            <a:pPr lvl="2"/>
            <a:r>
              <a:rPr lang="en-US" dirty="0" smtClean="0"/>
              <a:t>What are the </a:t>
            </a:r>
            <a:r>
              <a:rPr lang="en-US" b="1" dirty="0" smtClean="0"/>
              <a:t>F</a:t>
            </a:r>
            <a:r>
              <a:rPr lang="en-US" dirty="0" smtClean="0"/>
              <a:t>acts?</a:t>
            </a:r>
          </a:p>
          <a:p>
            <a:pPr lvl="2"/>
            <a:r>
              <a:rPr lang="en-US" dirty="0" smtClean="0"/>
              <a:t>What are the </a:t>
            </a:r>
            <a:r>
              <a:rPr lang="en-US" b="1" dirty="0" smtClean="0"/>
              <a:t>I</a:t>
            </a:r>
            <a:r>
              <a:rPr lang="en-US" dirty="0" smtClean="0"/>
              <a:t>ssues?</a:t>
            </a:r>
          </a:p>
          <a:p>
            <a:pPr lvl="2"/>
            <a:r>
              <a:rPr lang="en-US" dirty="0" smtClean="0"/>
              <a:t>How do you </a:t>
            </a:r>
            <a:r>
              <a:rPr lang="en-US" b="1" dirty="0" smtClean="0"/>
              <a:t>F</a:t>
            </a:r>
            <a:r>
              <a:rPr lang="en-US" dirty="0" smtClean="0"/>
              <a:t>eel about this?</a:t>
            </a:r>
          </a:p>
          <a:p>
            <a:pPr lvl="2"/>
            <a:r>
              <a:rPr lang="en-US" dirty="0" smtClean="0"/>
              <a:t>What are your </a:t>
            </a:r>
            <a:r>
              <a:rPr lang="en-US" b="1" dirty="0" smtClean="0"/>
              <a:t>I</a:t>
            </a:r>
            <a:r>
              <a:rPr lang="en-US" dirty="0" smtClean="0"/>
              <a:t>nterest?</a:t>
            </a:r>
          </a:p>
          <a:p>
            <a:pPr lvl="2"/>
            <a:r>
              <a:rPr lang="en-US" dirty="0" smtClean="0"/>
              <a:t>Now lets explore solutions.</a:t>
            </a:r>
          </a:p>
          <a:p>
            <a:endParaRPr lang="en-US" dirty="0"/>
          </a:p>
        </p:txBody>
      </p:sp>
      <p:sp>
        <p:nvSpPr>
          <p:cNvPr id="4" name="Date Placeholder 3"/>
          <p:cNvSpPr>
            <a:spLocks noGrp="1"/>
          </p:cNvSpPr>
          <p:nvPr>
            <p:ph type="dt" sz="half" idx="10"/>
          </p:nvPr>
        </p:nvSpPr>
        <p:spPr/>
        <p:txBody>
          <a:bodyPr/>
          <a:lstStyle/>
          <a:p>
            <a:r>
              <a:rPr lang="en-US" smtClean="0"/>
              <a:t/>
            </a:r>
            <a:endParaRPr lang="en-US" dirty="0"/>
          </a:p>
        </p:txBody>
      </p:sp>
      <p:sp>
        <p:nvSpPr>
          <p:cNvPr id="5" name="Footer Placeholder 4"/>
          <p:cNvSpPr>
            <a:spLocks noGrp="1"/>
          </p:cNvSpPr>
          <p:nvPr>
            <p:ph type="ftr" sz="quarter" idx="11"/>
          </p:nvPr>
        </p:nvSpPr>
        <p:spPr/>
        <p:txBody>
          <a:bodyPr/>
          <a:lstStyle/>
          <a:p>
            <a:r>
              <a:rPr lang="en-US" smtClean="0"/>
              <a:t/>
            </a:r>
            <a:endParaRPr lang="en-US" dirty="0"/>
          </a:p>
        </p:txBody>
      </p:sp>
      <p:sp>
        <p:nvSpPr>
          <p:cNvPr id="6" name="Slide Number Placeholder 5"/>
          <p:cNvSpPr>
            <a:spLocks noGrp="1"/>
          </p:cNvSpPr>
          <p:nvPr>
            <p:ph type="sldNum" sz="quarter" idx="12"/>
          </p:nvPr>
        </p:nvSpPr>
        <p:spPr/>
        <p:txBody>
          <a:bodyPr/>
          <a:lstStyle/>
          <a:p>
            <a:fld id="{364246CD-B6C0-4AC3-AB8A-5C7CF4279D5E}" type="slidenum">
              <a:rPr lang="en-US" smtClean="0"/>
              <a:pPr/>
              <a:t>15</a:t>
            </a:fld>
            <a:endParaRPr lang="en-US" dirty="0"/>
          </a:p>
        </p:txBody>
      </p:sp>
      <p:sp>
        <p:nvSpPr>
          <p:cNvPr id="2" name="Title 1"/>
          <p:cNvSpPr>
            <a:spLocks noGrp="1"/>
          </p:cNvSpPr>
          <p:nvPr>
            <p:ph type="title"/>
          </p:nvPr>
        </p:nvSpPr>
        <p:spPr/>
        <p:txBody>
          <a:bodyPr/>
          <a:lstStyle/>
          <a:p>
            <a:r>
              <a:rPr lang="en-US" dirty="0" smtClean="0"/>
              <a:t>Informal Process in LB&amp;I</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Over 400 Employees Trained in the Process of Mediation</a:t>
            </a:r>
          </a:p>
          <a:p>
            <a:r>
              <a:rPr lang="en-US" dirty="0" smtClean="0"/>
              <a:t>DVD Made for New Hires</a:t>
            </a:r>
          </a:p>
          <a:p>
            <a:r>
              <a:rPr lang="en-US" dirty="0" smtClean="0"/>
              <a:t>Elevation in Management is Sometimes Needed to Explore the Process</a:t>
            </a:r>
          </a:p>
          <a:p>
            <a:r>
              <a:rPr lang="en-US" dirty="0" smtClean="0"/>
              <a:t>Elevating in Management is Encouraged When Differences Are Associated with Other Than The Technical Issue</a:t>
            </a:r>
          </a:p>
          <a:p>
            <a:r>
              <a:rPr lang="en-US" dirty="0" smtClean="0"/>
              <a:t>If Not Resolved When to Elevate and to What Level?</a:t>
            </a:r>
            <a:endParaRPr lang="en-US" dirty="0"/>
          </a:p>
        </p:txBody>
      </p:sp>
      <p:sp>
        <p:nvSpPr>
          <p:cNvPr id="4" name="Date Placeholder 3"/>
          <p:cNvSpPr>
            <a:spLocks noGrp="1"/>
          </p:cNvSpPr>
          <p:nvPr>
            <p:ph type="dt" sz="half" idx="10"/>
          </p:nvPr>
        </p:nvSpPr>
        <p:spPr/>
        <p:txBody>
          <a:bodyPr/>
          <a:lstStyle/>
          <a:p>
            <a:r>
              <a:rPr lang="en-US" smtClean="0"/>
              <a:t/>
            </a:r>
            <a:endParaRPr lang="en-US" dirty="0"/>
          </a:p>
        </p:txBody>
      </p:sp>
      <p:sp>
        <p:nvSpPr>
          <p:cNvPr id="5" name="Footer Placeholder 4"/>
          <p:cNvSpPr>
            <a:spLocks noGrp="1"/>
          </p:cNvSpPr>
          <p:nvPr>
            <p:ph type="ftr" sz="quarter" idx="11"/>
          </p:nvPr>
        </p:nvSpPr>
        <p:spPr/>
        <p:txBody>
          <a:bodyPr/>
          <a:lstStyle/>
          <a:p>
            <a:r>
              <a:rPr lang="en-US" smtClean="0"/>
              <a:t/>
            </a:r>
            <a:endParaRPr lang="en-US" dirty="0"/>
          </a:p>
        </p:txBody>
      </p:sp>
      <p:sp>
        <p:nvSpPr>
          <p:cNvPr id="6" name="Slide Number Placeholder 5"/>
          <p:cNvSpPr>
            <a:spLocks noGrp="1"/>
          </p:cNvSpPr>
          <p:nvPr>
            <p:ph type="sldNum" sz="quarter" idx="12"/>
          </p:nvPr>
        </p:nvSpPr>
        <p:spPr/>
        <p:txBody>
          <a:bodyPr/>
          <a:lstStyle/>
          <a:p>
            <a:fld id="{364246CD-B6C0-4AC3-AB8A-5C7CF4279D5E}" type="slidenum">
              <a:rPr lang="en-US" smtClean="0"/>
              <a:pPr/>
              <a:t>16</a:t>
            </a:fld>
            <a:endParaRPr lang="en-US" dirty="0"/>
          </a:p>
        </p:txBody>
      </p:sp>
      <p:sp>
        <p:nvSpPr>
          <p:cNvPr id="2" name="Title 1"/>
          <p:cNvSpPr>
            <a:spLocks noGrp="1"/>
          </p:cNvSpPr>
          <p:nvPr>
            <p:ph type="title"/>
          </p:nvPr>
        </p:nvSpPr>
        <p:spPr/>
        <p:txBody>
          <a:bodyPr>
            <a:normAutofit fontScale="90000"/>
          </a:bodyPr>
          <a:lstStyle/>
          <a:p>
            <a:r>
              <a:rPr lang="en-US" dirty="0" smtClean="0"/>
              <a:t>LB&amp;I Field Specialists Informal Process in Mediation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Who Owns the Case?</a:t>
            </a:r>
          </a:p>
          <a:p>
            <a:r>
              <a:rPr lang="en-US" dirty="0" smtClean="0"/>
              <a:t>Who Manages the Case?</a:t>
            </a:r>
          </a:p>
          <a:p>
            <a:r>
              <a:rPr lang="en-US" dirty="0" smtClean="0"/>
              <a:t>What is the Role of the Valuator?</a:t>
            </a:r>
          </a:p>
          <a:p>
            <a:r>
              <a:rPr lang="en-US" dirty="0" smtClean="0"/>
              <a:t>If you Have Frustrations with the E&amp;G Attorney Who Should You Contact?</a:t>
            </a:r>
          </a:p>
          <a:p>
            <a:r>
              <a:rPr lang="en-US" dirty="0" smtClean="0"/>
              <a:t>If you Need a Real Property Appraiser or Business Valuator What Should You Do?  Coming up Next…</a:t>
            </a:r>
          </a:p>
          <a:p>
            <a:pPr algn="ctr">
              <a:buNone/>
            </a:pP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17</a:t>
            </a:fld>
            <a:endParaRPr lang="en-US" dirty="0"/>
          </a:p>
        </p:txBody>
      </p:sp>
      <p:sp>
        <p:nvSpPr>
          <p:cNvPr id="2" name="Title 1"/>
          <p:cNvSpPr>
            <a:spLocks noGrp="1"/>
          </p:cNvSpPr>
          <p:nvPr>
            <p:ph type="title"/>
          </p:nvPr>
        </p:nvSpPr>
        <p:spPr/>
        <p:txBody>
          <a:bodyPr>
            <a:normAutofit fontScale="90000"/>
          </a:bodyPr>
          <a:lstStyle/>
          <a:p>
            <a:r>
              <a:rPr lang="en-US" dirty="0" smtClean="0"/>
              <a:t>Let’s Go Over Some Review Questions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AppData\Local\Microsoft\Windows\Temporary Internet Files\Content.IE5\1HEMLWPU\MP900442253[1].jpg"/>
          <p:cNvPicPr>
            <a:picLocks noGrp="1" noChangeAspect="1" noChangeArrowheads="1"/>
          </p:cNvPicPr>
          <p:nvPr>
            <p:ph idx="1"/>
          </p:nvPr>
        </p:nvPicPr>
        <p:blipFill>
          <a:blip r:embed="rId2" cstate="print"/>
          <a:stretch>
            <a:fillRect/>
          </a:stretch>
        </p:blipFill>
        <p:spPr bwMode="auto">
          <a:xfrm>
            <a:off x="2782531" y="1481138"/>
            <a:ext cx="3578938" cy="4525962"/>
          </a:xfrm>
          <a:prstGeom prst="rect">
            <a:avLst/>
          </a:prstGeom>
          <a:noFill/>
        </p:spPr>
      </p:pic>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18</a:t>
            </a:fld>
            <a:endParaRPr lang="en-US" dirty="0"/>
          </a:p>
        </p:txBody>
      </p:sp>
      <p:sp>
        <p:nvSpPr>
          <p:cNvPr id="2" name="Title 1"/>
          <p:cNvSpPr>
            <a:spLocks noGrp="1"/>
          </p:cNvSpPr>
          <p:nvPr>
            <p:ph type="title"/>
          </p:nvPr>
        </p:nvSpPr>
        <p:spPr/>
        <p:txBody>
          <a:bodyPr>
            <a:normAutofit fontScale="90000"/>
          </a:bodyPr>
          <a:lstStyle/>
          <a:p>
            <a:r>
              <a:rPr lang="en-US" dirty="0" smtClean="0"/>
              <a:t>Let’s Have Fun with Some </a:t>
            </a:r>
            <a:br>
              <a:rPr lang="en-US" dirty="0" smtClean="0"/>
            </a:br>
            <a:r>
              <a:rPr lang="en-US" dirty="0" smtClean="0"/>
              <a:t>Real World Examples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SBSE Examination Case with a Business Valuation </a:t>
            </a:r>
            <a:r>
              <a:rPr lang="en-US" dirty="0" smtClean="0"/>
              <a:t>Issue</a:t>
            </a:r>
          </a:p>
          <a:p>
            <a:pPr lvl="1"/>
            <a:r>
              <a:rPr lang="en-US" dirty="0" smtClean="0"/>
              <a:t>Boston, Florida, </a:t>
            </a:r>
            <a:r>
              <a:rPr lang="en-US" dirty="0" smtClean="0"/>
              <a:t>New York, North Carolina, Philadelphia</a:t>
            </a:r>
            <a:endParaRPr lang="en-US" dirty="0" smtClean="0"/>
          </a:p>
          <a:p>
            <a:pPr lvl="1"/>
            <a:r>
              <a:rPr lang="en-US" dirty="0" smtClean="0"/>
              <a:t>San </a:t>
            </a:r>
            <a:r>
              <a:rPr lang="en-US" dirty="0" smtClean="0"/>
              <a:t>Francisco, San </a:t>
            </a:r>
            <a:r>
              <a:rPr lang="en-US" dirty="0" smtClean="0"/>
              <a:t>Antonio</a:t>
            </a:r>
          </a:p>
          <a:p>
            <a:r>
              <a:rPr lang="en-US" dirty="0" smtClean="0"/>
              <a:t>SBSE Examination Case with IRS Counsel or DOJ</a:t>
            </a:r>
          </a:p>
          <a:p>
            <a:pPr lvl="1"/>
            <a:r>
              <a:rPr lang="en-US" dirty="0" smtClean="0"/>
              <a:t>Understand Roles of Attorney and Appraiser</a:t>
            </a:r>
          </a:p>
          <a:p>
            <a:pPr lvl="1"/>
            <a:r>
              <a:rPr lang="en-US" dirty="0" smtClean="0"/>
              <a:t>Work to Resolve – Prepare Report for Judge</a:t>
            </a:r>
          </a:p>
          <a:p>
            <a:r>
              <a:rPr lang="en-US" dirty="0" smtClean="0"/>
              <a:t>SBSE Case at Appeals</a:t>
            </a:r>
          </a:p>
          <a:p>
            <a:pPr lvl="1"/>
            <a:r>
              <a:rPr lang="en-US" dirty="0" smtClean="0"/>
              <a:t>Understand ExParte</a:t>
            </a:r>
          </a:p>
          <a:p>
            <a:pPr lvl="1"/>
            <a:r>
              <a:rPr lang="en-US" dirty="0" smtClean="0"/>
              <a:t>Understand New Information and Mediation</a:t>
            </a:r>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19</a:t>
            </a:fld>
            <a:endParaRPr lang="en-US" dirty="0"/>
          </a:p>
        </p:txBody>
      </p:sp>
      <p:sp>
        <p:nvSpPr>
          <p:cNvPr id="2" name="Title 1"/>
          <p:cNvSpPr>
            <a:spLocks noGrp="1"/>
          </p:cNvSpPr>
          <p:nvPr>
            <p:ph type="title"/>
          </p:nvPr>
        </p:nvSpPr>
        <p:spPr/>
        <p:txBody>
          <a:bodyPr/>
          <a:lstStyle/>
          <a:p>
            <a:r>
              <a:rPr lang="en-US" dirty="0" smtClean="0"/>
              <a:t>Examples for Discussion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Michael Gregory, Chief Manager, Michael Gregory Consulting LLC since September 12, 2011</a:t>
            </a:r>
          </a:p>
          <a:p>
            <a:r>
              <a:rPr lang="en-US" dirty="0" smtClean="0"/>
              <a:t>Formerly IRS 28 Years as Engineer and Valuer, Manager, Operations Team Lead, Controller, Acting Assistant District Director, Territory Manager</a:t>
            </a:r>
          </a:p>
          <a:p>
            <a:r>
              <a:rPr lang="en-US" dirty="0" smtClean="0"/>
              <a:t>Qualified Neutral Supreme Court in MN, ASA, AVA, and MBA </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5" name="Footer Placeholder 4"/>
          <p:cNvSpPr>
            <a:spLocks noGrp="1"/>
          </p:cNvSpPr>
          <p:nvPr>
            <p:ph type="ftr" sz="quarter" idx="11"/>
          </p:nvPr>
        </p:nvSpPr>
        <p:spPr/>
        <p:txBody>
          <a:bodyPr/>
          <a:lstStyle/>
          <a:p>
            <a:r>
              <a:rPr lang="en-US" smtClean="0"/>
              <a:t/>
            </a:r>
            <a:endParaRPr lang="en-US" dirty="0"/>
          </a:p>
        </p:txBody>
      </p:sp>
      <p:sp>
        <p:nvSpPr>
          <p:cNvPr id="4" name="Slide Number Placeholder 3"/>
          <p:cNvSpPr>
            <a:spLocks noGrp="1"/>
          </p:cNvSpPr>
          <p:nvPr>
            <p:ph type="sldNum" sz="quarter" idx="12"/>
          </p:nvPr>
        </p:nvSpPr>
        <p:spPr/>
        <p:txBody>
          <a:bodyPr/>
          <a:lstStyle/>
          <a:p>
            <a:fld id="{364246CD-B6C0-4AC3-AB8A-5C7CF4279D5E}" type="slidenum">
              <a:rPr lang="en-US" smtClean="0"/>
              <a:pPr/>
              <a:t>2</a:t>
            </a:fld>
            <a:endParaRPr lang="en-US" dirty="0"/>
          </a:p>
        </p:txBody>
      </p:sp>
      <p:sp>
        <p:nvSpPr>
          <p:cNvPr id="2" name="Title 1"/>
          <p:cNvSpPr>
            <a:spLocks noGrp="1"/>
          </p:cNvSpPr>
          <p:nvPr>
            <p:ph type="title"/>
          </p:nvPr>
        </p:nvSpPr>
        <p:spPr/>
        <p:txBody>
          <a:bodyPr/>
          <a:lstStyle/>
          <a:p>
            <a:r>
              <a:rPr lang="en-US" dirty="0" smtClean="0"/>
              <a:t>Presenter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LB&amp;I and SBSE Planning</a:t>
            </a:r>
          </a:p>
          <a:p>
            <a:pPr lvl="1"/>
            <a:r>
              <a:rPr lang="en-US" dirty="0" smtClean="0"/>
              <a:t>Initiate Process with High Wealth Individuals Ahead of Time</a:t>
            </a:r>
          </a:p>
          <a:p>
            <a:pPr lvl="1"/>
            <a:r>
              <a:rPr lang="en-US" dirty="0" smtClean="0"/>
              <a:t>Family Issues – Mediation Approaches</a:t>
            </a:r>
          </a:p>
          <a:p>
            <a:pPr lvl="1"/>
            <a:r>
              <a:rPr lang="en-US" dirty="0" smtClean="0"/>
              <a:t>Plan Out Company and Wealth Transfer</a:t>
            </a:r>
          </a:p>
          <a:p>
            <a:r>
              <a:rPr lang="en-US" dirty="0" smtClean="0"/>
              <a:t>6695A Appraiser Penalties Impact on Appraisers</a:t>
            </a:r>
          </a:p>
          <a:p>
            <a:pPr lvl="1"/>
            <a:r>
              <a:rPr lang="en-US" dirty="0" smtClean="0"/>
              <a:t>Know the Rules</a:t>
            </a:r>
          </a:p>
          <a:p>
            <a:pPr lvl="1"/>
            <a:r>
              <a:rPr lang="en-US" dirty="0" smtClean="0"/>
              <a:t>Appraisers Need to Follow Standards</a:t>
            </a:r>
          </a:p>
          <a:p>
            <a:r>
              <a:rPr lang="en-US" dirty="0" smtClean="0"/>
              <a:t>6661 Overvaluation and Substantial Understatement Penalty on Return</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20</a:t>
            </a:fld>
            <a:endParaRPr lang="en-US" dirty="0"/>
          </a:p>
        </p:txBody>
      </p:sp>
      <p:sp>
        <p:nvSpPr>
          <p:cNvPr id="2" name="Title 1"/>
          <p:cNvSpPr>
            <a:spLocks noGrp="1"/>
          </p:cNvSpPr>
          <p:nvPr>
            <p:ph type="title"/>
          </p:nvPr>
        </p:nvSpPr>
        <p:spPr/>
        <p:txBody>
          <a:bodyPr>
            <a:normAutofit fontScale="90000"/>
          </a:bodyPr>
          <a:lstStyle/>
          <a:p>
            <a:r>
              <a:rPr lang="en-US" dirty="0" smtClean="0"/>
              <a:t>Examples For Discussion Continued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Know Who Your Working with at the IRS</a:t>
            </a:r>
          </a:p>
          <a:p>
            <a:r>
              <a:rPr lang="en-US" dirty="0" smtClean="0"/>
              <a:t>Understand the Role of Participants</a:t>
            </a:r>
          </a:p>
          <a:p>
            <a:r>
              <a:rPr lang="en-US" dirty="0" smtClean="0"/>
              <a:t>Seek to Understand Interests</a:t>
            </a:r>
          </a:p>
          <a:p>
            <a:r>
              <a:rPr lang="en-US" dirty="0" smtClean="0"/>
              <a:t>Do Not Be Afraid to Ask Questions</a:t>
            </a:r>
          </a:p>
          <a:p>
            <a:r>
              <a:rPr lang="en-US" dirty="0" smtClean="0"/>
              <a:t>Consider Options</a:t>
            </a:r>
          </a:p>
          <a:p>
            <a:pPr lvl="1"/>
            <a:r>
              <a:rPr lang="en-US" dirty="0" smtClean="0"/>
              <a:t>Ask for a Business Valuator or an Appraiser</a:t>
            </a:r>
          </a:p>
          <a:p>
            <a:pPr lvl="1"/>
            <a:r>
              <a:rPr lang="en-US" dirty="0" smtClean="0"/>
              <a:t>Ask to Elevate in Management as a Neutral Party Given Ownership of the Issue by the RA or ETA</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21</a:t>
            </a:fld>
            <a:endParaRPr lang="en-US" dirty="0"/>
          </a:p>
        </p:txBody>
      </p:sp>
      <p:sp>
        <p:nvSpPr>
          <p:cNvPr id="2" name="Title 1"/>
          <p:cNvSpPr>
            <a:spLocks noGrp="1"/>
          </p:cNvSpPr>
          <p:nvPr>
            <p:ph type="title"/>
          </p:nvPr>
        </p:nvSpPr>
        <p:spPr/>
        <p:txBody>
          <a:bodyPr>
            <a:normAutofit fontScale="90000"/>
          </a:bodyPr>
          <a:lstStyle/>
          <a:p>
            <a:r>
              <a:rPr lang="en-US" dirty="0" smtClean="0"/>
              <a:t>Important Take Away Information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Mike Gregory Cover JPG.JPG"/>
          <p:cNvPicPr>
            <a:picLocks noGrp="1" noChangeAspect="1"/>
          </p:cNvPicPr>
          <p:nvPr>
            <p:ph idx="1"/>
          </p:nvPr>
        </p:nvPicPr>
        <p:blipFill>
          <a:blip r:embed="rId2" cstate="print"/>
          <a:stretch>
            <a:fillRect/>
          </a:stretch>
        </p:blipFill>
        <p:spPr>
          <a:xfrm>
            <a:off x="3057207" y="1481138"/>
            <a:ext cx="3029586" cy="4525962"/>
          </a:xfrm>
        </p:spPr>
      </p:pic>
      <p:sp>
        <p:nvSpPr>
          <p:cNvPr id="3" name="Date Placeholder 2"/>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22</a:t>
            </a:fld>
            <a:endParaRPr lang="en-US" dirty="0"/>
          </a:p>
        </p:txBody>
      </p:sp>
      <p:sp>
        <p:nvSpPr>
          <p:cNvPr id="6" name="Title 5"/>
          <p:cNvSpPr>
            <a:spLocks noGrp="1"/>
          </p:cNvSpPr>
          <p:nvPr>
            <p:ph type="title"/>
          </p:nvPr>
        </p:nvSpPr>
        <p:spPr/>
        <p:txBody>
          <a:bodyPr>
            <a:normAutofit/>
          </a:bodyPr>
          <a:lstStyle/>
          <a:p>
            <a:pPr algn="ctr"/>
            <a:r>
              <a:rPr lang="en-US" sz="2800" dirty="0" smtClean="0"/>
              <a:t>How to Work with the IRS: Strategies for Attorneys, Accountants and Appraisers</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b="1" dirty="0" smtClean="0"/>
              <a:t>IRS Official and Unofficial Rules of Engagement</a:t>
            </a:r>
          </a:p>
          <a:p>
            <a:r>
              <a:rPr lang="en-US" b="1" dirty="0" smtClean="0"/>
              <a:t>IRS Organization</a:t>
            </a:r>
          </a:p>
          <a:p>
            <a:r>
              <a:rPr lang="en-US" dirty="0" smtClean="0"/>
              <a:t>My History and Best Practices</a:t>
            </a:r>
          </a:p>
          <a:p>
            <a:r>
              <a:rPr lang="en-US" b="1" dirty="0" smtClean="0"/>
              <a:t>Issue Resolution and Mediation at the IRS</a:t>
            </a:r>
          </a:p>
          <a:p>
            <a:r>
              <a:rPr lang="en-US" b="1" dirty="0" smtClean="0"/>
              <a:t>Classification in General and Estate and Gift in Particular</a:t>
            </a:r>
          </a:p>
          <a:p>
            <a:r>
              <a:rPr lang="en-US" dirty="0" smtClean="0"/>
              <a:t>Potential Penalties on Appraisers</a:t>
            </a:r>
          </a:p>
          <a:p>
            <a:r>
              <a:rPr lang="en-US" dirty="0" smtClean="0"/>
              <a:t>Reasonable Compensation in Corporations</a:t>
            </a:r>
          </a:p>
          <a:p>
            <a:r>
              <a:rPr lang="en-US" dirty="0" smtClean="0"/>
              <a:t>Discounts for Lack of Marketability</a:t>
            </a:r>
          </a:p>
          <a:p>
            <a:r>
              <a:rPr lang="en-US" dirty="0" smtClean="0"/>
              <a:t>Most Common Errors in Valuations</a:t>
            </a:r>
          </a:p>
          <a:p>
            <a:r>
              <a:rPr lang="en-US" dirty="0" smtClean="0"/>
              <a:t>Strategic Growth Areas of Business Valuation Appraisers</a:t>
            </a:r>
          </a:p>
          <a:p>
            <a:r>
              <a:rPr lang="en-US" dirty="0" smtClean="0"/>
              <a:t>Other Engineering Issues and Valuation Related Issues</a:t>
            </a:r>
          </a:p>
          <a:p>
            <a:r>
              <a:rPr lang="en-US" dirty="0" smtClean="0"/>
              <a:t>Strategic Thinking</a:t>
            </a:r>
          </a:p>
          <a:p>
            <a:r>
              <a:rPr lang="en-US" dirty="0" smtClean="0"/>
              <a:t>Overall Commentary and “Do’s and Don’ts”</a:t>
            </a:r>
          </a:p>
          <a:p>
            <a:endParaRPr lang="en-US" dirty="0"/>
          </a:p>
        </p:txBody>
      </p:sp>
      <p:sp>
        <p:nvSpPr>
          <p:cNvPr id="3" name="Date Placeholder 2"/>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23</a:t>
            </a:fld>
            <a:endParaRPr lang="en-US" dirty="0"/>
          </a:p>
        </p:txBody>
      </p:sp>
      <p:sp>
        <p:nvSpPr>
          <p:cNvPr id="6" name="Title 5"/>
          <p:cNvSpPr>
            <a:spLocks noGrp="1"/>
          </p:cNvSpPr>
          <p:nvPr>
            <p:ph type="title"/>
          </p:nvPr>
        </p:nvSpPr>
        <p:spPr/>
        <p:txBody>
          <a:bodyPr/>
          <a:lstStyle/>
          <a:p>
            <a:pPr algn="ctr"/>
            <a:r>
              <a:rPr lang="en-US" sz="4400" dirty="0" smtClean="0"/>
              <a:t>Summary of Chapters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Michael Gregory Consulting, LLC</a:t>
            </a:r>
          </a:p>
          <a:p>
            <a:r>
              <a:rPr lang="en-US" dirty="0" smtClean="0"/>
              <a:t>mg@mikegreg.com</a:t>
            </a:r>
            <a:endParaRPr lang="en-US" dirty="0" smtClean="0"/>
          </a:p>
          <a:p>
            <a:r>
              <a:rPr lang="en-US" dirty="0" smtClean="0"/>
              <a:t>www.mikegreg.com</a:t>
            </a:r>
            <a:endParaRPr lang="en-US" dirty="0" smtClean="0"/>
          </a:p>
          <a:p>
            <a:r>
              <a:rPr lang="en-US" dirty="0" smtClean="0"/>
              <a:t>651-633-5311</a:t>
            </a:r>
          </a:p>
          <a:p>
            <a:r>
              <a:rPr lang="en-US" dirty="0" smtClean="0"/>
              <a:t>1945 Sharondale Ave.</a:t>
            </a:r>
          </a:p>
          <a:p>
            <a:r>
              <a:rPr lang="en-US" dirty="0" smtClean="0"/>
              <a:t>Roseville, MN 55113</a:t>
            </a:r>
          </a:p>
          <a:p>
            <a:endParaRPr lang="en-US" dirty="0" smtClean="0"/>
          </a:p>
          <a:p>
            <a:r>
              <a:rPr lang="en-US" dirty="0" smtClean="0"/>
              <a:t>Contact me with any questions or concerns</a:t>
            </a:r>
          </a:p>
          <a:p>
            <a:pPr>
              <a:buNone/>
            </a:pPr>
            <a:endParaRPr lang="en-US" dirty="0"/>
          </a:p>
        </p:txBody>
      </p:sp>
      <p:sp>
        <p:nvSpPr>
          <p:cNvPr id="3" name="Date Placeholder 2"/>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24</a:t>
            </a:fld>
            <a:endParaRPr lang="en-US" dirty="0"/>
          </a:p>
        </p:txBody>
      </p:sp>
      <p:sp>
        <p:nvSpPr>
          <p:cNvPr id="6" name="Title 5"/>
          <p:cNvSpPr>
            <a:spLocks noGrp="1"/>
          </p:cNvSpPr>
          <p:nvPr>
            <p:ph type="title"/>
          </p:nvPr>
        </p:nvSpPr>
        <p:spPr/>
        <p:txBody>
          <a:bodyPr/>
          <a:lstStyle/>
          <a:p>
            <a:pPr algn="ctr"/>
            <a:r>
              <a:rPr lang="en-US" dirty="0" smtClean="0"/>
              <a:t>Contact  Information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pPr>
              <a:buNone/>
            </a:pPr>
            <a:r>
              <a:rPr lang="en-US" dirty="0" smtClean="0"/>
              <a:t> </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25</a:t>
            </a:fld>
            <a:endParaRPr lang="en-US" dirty="0"/>
          </a:p>
        </p:txBody>
      </p:sp>
      <p:sp>
        <p:nvSpPr>
          <p:cNvPr id="2" name="Title 1"/>
          <p:cNvSpPr>
            <a:spLocks noGrp="1"/>
          </p:cNvSpPr>
          <p:nvPr>
            <p:ph type="title"/>
          </p:nvPr>
        </p:nvSpPr>
        <p:spPr/>
        <p:txBody>
          <a:bodyPr>
            <a:normAutofit fontScale="90000"/>
          </a:bodyPr>
          <a:lstStyle/>
          <a:p>
            <a:r>
              <a:rPr lang="en-US" dirty="0" smtClean="0"/>
              <a:t>What Are Your Thoughts and Questions</a:t>
            </a:r>
            <a:endParaRPr lang="en-US" dirty="0"/>
          </a:p>
        </p:txBody>
      </p:sp>
      <p:pic>
        <p:nvPicPr>
          <p:cNvPr id="2052" name="Picture 4" descr="C:\Users\User\AppData\Local\Microsoft\Windows\Temporary Internet Files\Content.IE5\2QZCZLOS\MC900441902[1].wmf"/>
          <p:cNvPicPr>
            <a:picLocks noChangeAspect="1" noChangeArrowheads="1"/>
          </p:cNvPicPr>
          <p:nvPr/>
        </p:nvPicPr>
        <p:blipFill>
          <a:blip r:embed="rId2" cstate="print"/>
          <a:srcRect/>
          <a:stretch>
            <a:fillRect/>
          </a:stretch>
        </p:blipFill>
        <p:spPr bwMode="auto">
          <a:xfrm>
            <a:off x="2590800" y="1905000"/>
            <a:ext cx="3733800" cy="3276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Risk Management, BV Review, and IRS Assistance</a:t>
            </a:r>
          </a:p>
          <a:p>
            <a:r>
              <a:rPr lang="en-US" dirty="0" smtClean="0"/>
              <a:t>Alternative Dispute Resolution</a:t>
            </a:r>
          </a:p>
          <a:p>
            <a:r>
              <a:rPr lang="en-US" dirty="0" smtClean="0"/>
              <a:t>Strategic Planning and Value Added Services</a:t>
            </a:r>
          </a:p>
          <a:p>
            <a:r>
              <a:rPr lang="en-US" dirty="0" smtClean="0"/>
              <a:t>Will Go Over Some Examples</a:t>
            </a:r>
          </a:p>
          <a:p>
            <a:r>
              <a:rPr lang="en-US" dirty="0" smtClean="0"/>
              <a:t>Could be of Service to You and Your Clients</a:t>
            </a:r>
          </a:p>
          <a:p>
            <a:r>
              <a:rPr lang="en-US" dirty="0" smtClean="0"/>
              <a:t>mg@mikegreg.com</a:t>
            </a:r>
          </a:p>
          <a:p>
            <a:r>
              <a:rPr lang="en-US" dirty="0" smtClean="0"/>
              <a:t>651-633-5311</a:t>
            </a:r>
          </a:p>
          <a:p>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3</a:t>
            </a:fld>
            <a:endParaRPr lang="en-US" dirty="0"/>
          </a:p>
        </p:txBody>
      </p:sp>
      <p:sp>
        <p:nvSpPr>
          <p:cNvPr id="2" name="Title 1"/>
          <p:cNvSpPr>
            <a:spLocks noGrp="1"/>
          </p:cNvSpPr>
          <p:nvPr>
            <p:ph type="title"/>
          </p:nvPr>
        </p:nvSpPr>
        <p:spPr/>
        <p:txBody>
          <a:bodyPr>
            <a:normAutofit fontScale="90000"/>
          </a:bodyPr>
          <a:lstStyle/>
          <a:p>
            <a:r>
              <a:rPr lang="en-US" dirty="0" smtClean="0"/>
              <a:t>Michael Gregory Consulting LLC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The opinions presented here are those of Michael Gregory.  Michael Gregory does not represent the IRS. Any opinions presented in this seminar are those of the author and do not represent an official position of his current or previous employers.  This material is offered for educational purposes only.  The author and his employer expressly disclaim any liability, including incidental or consequential damages, arising from the use of this material or any errors or omissions that may be contained in it.</a:t>
            </a:r>
          </a:p>
          <a:p>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4</a:t>
            </a:fld>
            <a:endParaRPr lang="en-US" dirty="0"/>
          </a:p>
        </p:txBody>
      </p:sp>
      <p:sp>
        <p:nvSpPr>
          <p:cNvPr id="2" name="Title 1"/>
          <p:cNvSpPr>
            <a:spLocks noGrp="1"/>
          </p:cNvSpPr>
          <p:nvPr>
            <p:ph type="title"/>
          </p:nvPr>
        </p:nvSpPr>
        <p:spPr/>
        <p:txBody>
          <a:bodyPr/>
          <a:lstStyle/>
          <a:p>
            <a:r>
              <a:rPr lang="en-US" dirty="0" smtClean="0"/>
              <a:t>Disclaimer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IRS Background</a:t>
            </a:r>
          </a:p>
          <a:p>
            <a:r>
              <a:rPr lang="en-US" dirty="0" smtClean="0"/>
              <a:t>Estate and Gift Tax at the IRS</a:t>
            </a:r>
          </a:p>
          <a:p>
            <a:r>
              <a:rPr lang="en-US" dirty="0" smtClean="0"/>
              <a:t>IRS Classification and Processing</a:t>
            </a:r>
          </a:p>
          <a:p>
            <a:r>
              <a:rPr lang="en-US" dirty="0" smtClean="0"/>
              <a:t>Steps You Can Take </a:t>
            </a:r>
          </a:p>
          <a:p>
            <a:r>
              <a:rPr lang="en-US" dirty="0" smtClean="0"/>
              <a:t>Working With the IRS on Valuation Issues</a:t>
            </a:r>
          </a:p>
          <a:p>
            <a:r>
              <a:rPr lang="en-US" dirty="0" smtClean="0"/>
              <a:t>Issue Resolution</a:t>
            </a:r>
          </a:p>
          <a:p>
            <a:endParaRPr lang="en-US" dirty="0"/>
          </a:p>
        </p:txBody>
      </p:sp>
      <p:sp>
        <p:nvSpPr>
          <p:cNvPr id="4" name="Date Placeholder 3"/>
          <p:cNvSpPr>
            <a:spLocks noGrp="1"/>
          </p:cNvSpPr>
          <p:nvPr>
            <p:ph type="dt" sz="half" idx="10"/>
          </p:nvPr>
        </p:nvSpPr>
        <p:spPr/>
        <p:txBody>
          <a:bodyPr/>
          <a:lstStyle/>
          <a:p>
            <a:r>
              <a:rPr lang="en-US" smtClean="0"/>
              <a:t/>
            </a:r>
            <a:endParaRPr lang="en-US" dirty="0"/>
          </a:p>
        </p:txBody>
      </p:sp>
      <p:sp>
        <p:nvSpPr>
          <p:cNvPr id="5" name="Footer Placeholder 4"/>
          <p:cNvSpPr>
            <a:spLocks noGrp="1"/>
          </p:cNvSpPr>
          <p:nvPr>
            <p:ph type="ftr" sz="quarter" idx="11"/>
          </p:nvPr>
        </p:nvSpPr>
        <p:spPr/>
        <p:txBody>
          <a:bodyPr/>
          <a:lstStyle/>
          <a:p>
            <a:r>
              <a:rPr lang="en-US" smtClean="0"/>
              <a:t/>
            </a:r>
            <a:endParaRPr lang="en-US" dirty="0"/>
          </a:p>
        </p:txBody>
      </p:sp>
      <p:sp>
        <p:nvSpPr>
          <p:cNvPr id="6" name="Slide Number Placeholder 5"/>
          <p:cNvSpPr>
            <a:spLocks noGrp="1"/>
          </p:cNvSpPr>
          <p:nvPr>
            <p:ph type="sldNum" sz="quarter" idx="12"/>
          </p:nvPr>
        </p:nvSpPr>
        <p:spPr/>
        <p:txBody>
          <a:bodyPr/>
          <a:lstStyle/>
          <a:p>
            <a:fld id="{364246CD-B6C0-4AC3-AB8A-5C7CF4279D5E}" type="slidenum">
              <a:rPr lang="en-US" smtClean="0"/>
              <a:pPr/>
              <a:t>5</a:t>
            </a:fld>
            <a:endParaRPr lang="en-US" dirty="0"/>
          </a:p>
        </p:txBody>
      </p:sp>
      <p:sp>
        <p:nvSpPr>
          <p:cNvPr id="2" name="Title 1"/>
          <p:cNvSpPr>
            <a:spLocks noGrp="1"/>
          </p:cNvSpPr>
          <p:nvPr>
            <p:ph type="title"/>
          </p:nvPr>
        </p:nvSpPr>
        <p:spPr/>
        <p:txBody>
          <a:bodyPr/>
          <a:lstStyle/>
          <a:p>
            <a:r>
              <a:rPr lang="en-US" dirty="0" smtClean="0"/>
              <a:t>Today’s Presentation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Eleven Divisions</a:t>
            </a:r>
          </a:p>
          <a:p>
            <a:r>
              <a:rPr lang="en-US" dirty="0" smtClean="0"/>
              <a:t>Compliance – Four Divisions</a:t>
            </a:r>
          </a:p>
          <a:p>
            <a:r>
              <a:rPr lang="en-US" dirty="0" smtClean="0"/>
              <a:t>Appeals</a:t>
            </a:r>
          </a:p>
          <a:p>
            <a:r>
              <a:rPr lang="en-US" dirty="0" smtClean="0"/>
              <a:t>Counsel – IRS and DOJ Tax Litigation Division</a:t>
            </a:r>
          </a:p>
          <a:p>
            <a:r>
              <a:rPr lang="en-US" dirty="0" smtClean="0"/>
              <a:t>Your Primary Interest as Estate and Gift Tax Attorneys are with the Small Business and Self Employed  Division, (SBSE)  but could relate to the Large Business and International (LB&amp;I)or Tax Exempt and Governmental Entities Division (TEGE)</a:t>
            </a:r>
          </a:p>
          <a:p>
            <a:r>
              <a:rPr lang="en-US" dirty="0" smtClean="0"/>
              <a:t>Focus On SBSE Estate and Gift Tax with Tie in LB&amp;I Field Specialist – Engineering Program where IRS Business Valuators and Appraisers are Located</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6</a:t>
            </a:fld>
            <a:endParaRPr lang="en-US" dirty="0"/>
          </a:p>
        </p:txBody>
      </p:sp>
      <p:sp>
        <p:nvSpPr>
          <p:cNvPr id="2" name="Title 1"/>
          <p:cNvSpPr>
            <a:spLocks noGrp="1"/>
          </p:cNvSpPr>
          <p:nvPr>
            <p:ph type="title"/>
          </p:nvPr>
        </p:nvSpPr>
        <p:spPr/>
        <p:txBody>
          <a:bodyPr/>
          <a:lstStyle/>
          <a:p>
            <a:r>
              <a:rPr lang="en-US" dirty="0" smtClean="0"/>
              <a:t>IRS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“Estate and Gift”</a:t>
            </a:r>
          </a:p>
          <a:p>
            <a:pPr lvl="1"/>
            <a:r>
              <a:rPr lang="en-US" dirty="0" smtClean="0"/>
              <a:t>Forms and Publications</a:t>
            </a:r>
          </a:p>
          <a:p>
            <a:pPr lvl="2"/>
            <a:r>
              <a:rPr lang="en-US" dirty="0" smtClean="0"/>
              <a:t>Pub 950 Intro to E&amp;G Taxes – Marketing Information</a:t>
            </a:r>
          </a:p>
          <a:p>
            <a:pPr lvl="2"/>
            <a:r>
              <a:rPr lang="en-US" dirty="0" smtClean="0"/>
              <a:t>From 709 US Gift (and Generation Skipping Transfer)  Tax Return</a:t>
            </a:r>
          </a:p>
          <a:p>
            <a:pPr lvl="2"/>
            <a:r>
              <a:rPr lang="en-US" dirty="0" smtClean="0"/>
              <a:t>SOI Statistics</a:t>
            </a:r>
          </a:p>
          <a:p>
            <a:pPr lvl="2"/>
            <a:r>
              <a:rPr lang="en-US" dirty="0" smtClean="0"/>
              <a:t>What’s New in Estate and Gift</a:t>
            </a:r>
          </a:p>
          <a:p>
            <a:r>
              <a:rPr lang="en-US" dirty="0" smtClean="0"/>
              <a:t>Audit Technique Guides – Aerospace to Wine with over 50 Topic </a:t>
            </a:r>
            <a:r>
              <a:rPr lang="en-US" dirty="0" smtClean="0"/>
              <a:t>Areas (See auditing Attorneys)</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7</a:t>
            </a:fld>
            <a:endParaRPr lang="en-US" dirty="0"/>
          </a:p>
        </p:txBody>
      </p:sp>
      <p:sp>
        <p:nvSpPr>
          <p:cNvPr id="2" name="Title 1"/>
          <p:cNvSpPr>
            <a:spLocks noGrp="1"/>
          </p:cNvSpPr>
          <p:nvPr>
            <p:ph type="title"/>
          </p:nvPr>
        </p:nvSpPr>
        <p:spPr/>
        <p:txBody>
          <a:bodyPr/>
          <a:lstStyle/>
          <a:p>
            <a:r>
              <a:rPr lang="en-US" dirty="0" smtClean="0"/>
              <a:t>www.irs.gov</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Examination and Collection Functions</a:t>
            </a:r>
          </a:p>
          <a:p>
            <a:r>
              <a:rPr lang="en-US" dirty="0" smtClean="0"/>
              <a:t>Examination</a:t>
            </a:r>
          </a:p>
          <a:p>
            <a:pPr lvl="1"/>
            <a:r>
              <a:rPr lang="en-US" dirty="0" smtClean="0"/>
              <a:t>General </a:t>
            </a:r>
          </a:p>
          <a:p>
            <a:pPr lvl="1"/>
            <a:r>
              <a:rPr lang="en-US" dirty="0" smtClean="0"/>
              <a:t>Estate and Gift</a:t>
            </a:r>
          </a:p>
          <a:p>
            <a:pPr lvl="2"/>
            <a:r>
              <a:rPr lang="en-US" dirty="0" smtClean="0"/>
              <a:t>Classification Process (Cincinnati and Ogden Service Centers)</a:t>
            </a:r>
          </a:p>
          <a:p>
            <a:pPr lvl="3"/>
            <a:r>
              <a:rPr lang="en-US" dirty="0" smtClean="0"/>
              <a:t>706 and 709 to Cincinnati</a:t>
            </a:r>
          </a:p>
          <a:p>
            <a:pPr lvl="3"/>
            <a:r>
              <a:rPr lang="en-US" dirty="0" smtClean="0"/>
              <a:t>Certain Projects Ogden</a:t>
            </a:r>
          </a:p>
          <a:p>
            <a:pPr lvl="2"/>
            <a:r>
              <a:rPr lang="en-US" dirty="0" smtClean="0"/>
              <a:t>Owner of Case (E&amp;G Manager with Estate Tax Attorney)</a:t>
            </a:r>
          </a:p>
          <a:p>
            <a:r>
              <a:rPr lang="en-US" dirty="0" smtClean="0"/>
              <a:t>Counsel	</a:t>
            </a:r>
            <a:endParaRPr lang="en-US" dirty="0"/>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8</a:t>
            </a:fld>
            <a:endParaRPr lang="en-US" dirty="0"/>
          </a:p>
        </p:txBody>
      </p:sp>
      <p:sp>
        <p:nvSpPr>
          <p:cNvPr id="2" name="Title 1"/>
          <p:cNvSpPr>
            <a:spLocks noGrp="1"/>
          </p:cNvSpPr>
          <p:nvPr>
            <p:ph type="title"/>
          </p:nvPr>
        </p:nvSpPr>
        <p:spPr/>
        <p:txBody>
          <a:bodyPr>
            <a:normAutofit fontScale="90000"/>
          </a:bodyPr>
          <a:lstStyle/>
          <a:p>
            <a:r>
              <a:rPr lang="en-US" dirty="0" smtClean="0"/>
              <a:t>Small Business Self Employed Division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Six Industries and One Support Function</a:t>
            </a:r>
          </a:p>
          <a:p>
            <a:r>
              <a:rPr lang="en-US" dirty="0" smtClean="0"/>
              <a:t>CTM, FS, HMT, NRC, RFPH, and GHW </a:t>
            </a:r>
          </a:p>
          <a:p>
            <a:r>
              <a:rPr lang="en-US" dirty="0" smtClean="0"/>
              <a:t>Field Specialists</a:t>
            </a:r>
          </a:p>
          <a:p>
            <a:pPr lvl="1"/>
            <a:r>
              <a:rPr lang="en-US" b="1" dirty="0" smtClean="0"/>
              <a:t>Engineering and Valuation</a:t>
            </a:r>
          </a:p>
          <a:p>
            <a:pPr lvl="2"/>
            <a:r>
              <a:rPr lang="en-US" b="1" dirty="0" smtClean="0"/>
              <a:t>Note Geographic Location</a:t>
            </a:r>
          </a:p>
          <a:p>
            <a:pPr lvl="2"/>
            <a:r>
              <a:rPr lang="en-US" b="1" dirty="0" smtClean="0"/>
              <a:t>Note Specialization</a:t>
            </a:r>
          </a:p>
          <a:p>
            <a:pPr lvl="1"/>
            <a:r>
              <a:rPr lang="en-US" dirty="0" smtClean="0"/>
              <a:t>Employment Tax</a:t>
            </a:r>
          </a:p>
          <a:p>
            <a:pPr lvl="1"/>
            <a:r>
              <a:rPr lang="en-US" dirty="0" smtClean="0"/>
              <a:t>Computer Audit Specialists</a:t>
            </a:r>
          </a:p>
          <a:p>
            <a:pPr lvl="1"/>
            <a:r>
              <a:rPr lang="en-US" dirty="0" smtClean="0"/>
              <a:t>Financial Products</a:t>
            </a:r>
          </a:p>
          <a:p>
            <a:r>
              <a:rPr lang="en-US" dirty="0" smtClean="0"/>
              <a:t>Counsel</a:t>
            </a:r>
          </a:p>
        </p:txBody>
      </p:sp>
      <p:sp>
        <p:nvSpPr>
          <p:cNvPr id="6" name="Date Placeholder 5"/>
          <p:cNvSpPr>
            <a:spLocks noGrp="1"/>
          </p:cNvSpPr>
          <p:nvPr>
            <p:ph type="dt" sz="half" idx="10"/>
          </p:nvPr>
        </p:nvSpPr>
        <p:spPr/>
        <p:txBody>
          <a:bodyPr/>
          <a:lstStyle/>
          <a:p>
            <a:r>
              <a:rPr lang="en-US" smtClean="0"/>
              <a:t/>
            </a:r>
            <a:endParaRPr lang="en-US" dirty="0"/>
          </a:p>
        </p:txBody>
      </p:sp>
      <p:sp>
        <p:nvSpPr>
          <p:cNvPr id="4" name="Footer Placeholder 3"/>
          <p:cNvSpPr>
            <a:spLocks noGrp="1"/>
          </p:cNvSpPr>
          <p:nvPr>
            <p:ph type="ftr" sz="quarter" idx="11"/>
          </p:nvPr>
        </p:nvSpPr>
        <p:spPr/>
        <p:txBody>
          <a:bodyPr/>
          <a:lstStyle/>
          <a:p>
            <a:r>
              <a:rPr lang="en-US" smtClean="0"/>
              <a:t/>
            </a:r>
            <a:endParaRPr lang="en-US" dirty="0"/>
          </a:p>
        </p:txBody>
      </p:sp>
      <p:sp>
        <p:nvSpPr>
          <p:cNvPr id="5" name="Slide Number Placeholder 4"/>
          <p:cNvSpPr>
            <a:spLocks noGrp="1"/>
          </p:cNvSpPr>
          <p:nvPr>
            <p:ph type="sldNum" sz="quarter" idx="12"/>
          </p:nvPr>
        </p:nvSpPr>
        <p:spPr/>
        <p:txBody>
          <a:bodyPr/>
          <a:lstStyle/>
          <a:p>
            <a:fld id="{364246CD-B6C0-4AC3-AB8A-5C7CF4279D5E}" type="slidenum">
              <a:rPr lang="en-US" smtClean="0"/>
              <a:pPr/>
              <a:t>9</a:t>
            </a:fld>
            <a:endParaRPr lang="en-US" dirty="0"/>
          </a:p>
        </p:txBody>
      </p:sp>
      <p:sp>
        <p:nvSpPr>
          <p:cNvPr id="2" name="Title 1"/>
          <p:cNvSpPr>
            <a:spLocks noGrp="1"/>
          </p:cNvSpPr>
          <p:nvPr>
            <p:ph type="title"/>
          </p:nvPr>
        </p:nvSpPr>
        <p:spPr/>
        <p:txBody>
          <a:bodyPr>
            <a:normAutofit fontScale="90000"/>
          </a:bodyPr>
          <a:lstStyle/>
          <a:p>
            <a:r>
              <a:rPr lang="en-US" dirty="0" smtClean="0"/>
              <a:t>Large Business and International Division</a:t>
            </a:r>
            <a:endParaRPr lang="en-US" dirty="0"/>
          </a:p>
        </p:txBody>
      </p:sp>
    </p:spTree>
  </p:cSld>
  <p:clrMapOvr>
    <a:masterClrMapping/>
  </p:clrMapOvr>
</p:sld>
</file>

<file path=ppt/theme/_rels/theme1.xml.rels>&#65279;<?xml version="1.0" encoding="UTF-8" standalone="yes"?>
<Relationships xmlns="http://schemas.openxmlformats.org/package/2006/relationships">
  <Relationship Id="rId1" Type="http://schemas.openxmlformats.org/officeDocument/2006/relationships/image" Target="../media/image1.jpeg" />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1409</Words>
  <Application>Microsoft Office PowerPoint</Application>
  <PresentationFormat>On-screen Show (4:3)</PresentationFormat>
  <Paragraphs>251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How to Work with IRS: Strategies for Estate and Gift Tax Attorneys</vt:lpstr>
      <vt:lpstr>Presenter</vt:lpstr>
      <vt:lpstr>Michael Gregory Consulting LLC</vt:lpstr>
      <vt:lpstr>Disclaimer</vt:lpstr>
      <vt:lpstr>Today’s Presentation</vt:lpstr>
      <vt:lpstr>IRS </vt:lpstr>
      <vt:lpstr>www.irs.gov</vt:lpstr>
      <vt:lpstr>Small Business Self Employed Division </vt:lpstr>
      <vt:lpstr>Large Business and International Division</vt:lpstr>
      <vt:lpstr>Engineering Program</vt:lpstr>
      <vt:lpstr>Appeals Division</vt:lpstr>
      <vt:lpstr>Counsel</vt:lpstr>
      <vt:lpstr>Issue Resolution at the IRS</vt:lpstr>
      <vt:lpstr>Formal Process in Mediation in SBSE General Program</vt:lpstr>
      <vt:lpstr>Informal Process in LB&amp;I</vt:lpstr>
      <vt:lpstr>LB&amp;I Field Specialists Informal Process in Mediation</vt:lpstr>
      <vt:lpstr>Let’s Go Over Some Review Questions</vt:lpstr>
      <vt:lpstr>Let’s Have Fun with Some  Real World Examples</vt:lpstr>
      <vt:lpstr>Examples for Discussion</vt:lpstr>
      <vt:lpstr>Examples For Discussion Continued</vt:lpstr>
      <vt:lpstr>Important Take Away Information</vt:lpstr>
      <vt:lpstr>How to Work with the IRS: Strategies for Attorneys, Accountants and Appraisers</vt:lpstr>
      <vt:lpstr>Summary of Chapters</vt:lpstr>
      <vt:lpstr>Contact  Information</vt:lpstr>
      <vt:lpstr>What Are Your Thoughts and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